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5A_0.xml" ContentType="application/vnd.ms-powerpoint.comments+xml"/>
  <Override PartName="/ppt/comments/modernComment_104_0.xml" ContentType="application/vnd.ms-powerpoint.comments+xml"/>
  <Override PartName="/ppt/comments/modernComment_105_0.xml" ContentType="application/vnd.ms-powerpoint.comments+xml"/>
  <Override PartName="/ppt/comments/modernComment_163_AFE3D3AE.xml" ContentType="application/vnd.ms-powerpoint.comments+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3"/>
  </p:notesMasterIdLst>
  <p:handoutMasterIdLst>
    <p:handoutMasterId r:id="rId74"/>
  </p:handoutMasterIdLst>
  <p:sldIdLst>
    <p:sldId id="269" r:id="rId2"/>
    <p:sldId id="368" r:id="rId3"/>
    <p:sldId id="369" r:id="rId4"/>
    <p:sldId id="370" r:id="rId5"/>
    <p:sldId id="371" r:id="rId6"/>
    <p:sldId id="268" r:id="rId7"/>
    <p:sldId id="270" r:id="rId8"/>
    <p:sldId id="257" r:id="rId9"/>
    <p:sldId id="263" r:id="rId10"/>
    <p:sldId id="345" r:id="rId11"/>
    <p:sldId id="346" r:id="rId12"/>
    <p:sldId id="274" r:id="rId13"/>
    <p:sldId id="275" r:id="rId14"/>
    <p:sldId id="276" r:id="rId15"/>
    <p:sldId id="259" r:id="rId16"/>
    <p:sldId id="335" r:id="rId17"/>
    <p:sldId id="260" r:id="rId18"/>
    <p:sldId id="281" r:id="rId19"/>
    <p:sldId id="282" r:id="rId20"/>
    <p:sldId id="283" r:id="rId21"/>
    <p:sldId id="261" r:id="rId22"/>
    <p:sldId id="262" r:id="rId23"/>
    <p:sldId id="264" r:id="rId24"/>
    <p:sldId id="348" r:id="rId25"/>
    <p:sldId id="349" r:id="rId26"/>
    <p:sldId id="381" r:id="rId27"/>
    <p:sldId id="380" r:id="rId28"/>
    <p:sldId id="383" r:id="rId29"/>
    <p:sldId id="384" r:id="rId30"/>
    <p:sldId id="364" r:id="rId31"/>
    <p:sldId id="385" r:id="rId32"/>
    <p:sldId id="386" r:id="rId33"/>
    <p:sldId id="288" r:id="rId34"/>
    <p:sldId id="366" r:id="rId35"/>
    <p:sldId id="289" r:id="rId36"/>
    <p:sldId id="387" r:id="rId37"/>
    <p:sldId id="357" r:id="rId38"/>
    <p:sldId id="352" r:id="rId39"/>
    <p:sldId id="336" r:id="rId40"/>
    <p:sldId id="340" r:id="rId41"/>
    <p:sldId id="359" r:id="rId42"/>
    <p:sldId id="361" r:id="rId43"/>
    <p:sldId id="388" r:id="rId44"/>
    <p:sldId id="353" r:id="rId45"/>
    <p:sldId id="389" r:id="rId46"/>
    <p:sldId id="354" r:id="rId47"/>
    <p:sldId id="337" r:id="rId48"/>
    <p:sldId id="293" r:id="rId49"/>
    <p:sldId id="339" r:id="rId50"/>
    <p:sldId id="271" r:id="rId51"/>
    <p:sldId id="365" r:id="rId52"/>
    <p:sldId id="363" r:id="rId53"/>
    <p:sldId id="367" r:id="rId54"/>
    <p:sldId id="331" r:id="rId55"/>
    <p:sldId id="272" r:id="rId56"/>
    <p:sldId id="279" r:id="rId57"/>
    <p:sldId id="273" r:id="rId58"/>
    <p:sldId id="280" r:id="rId59"/>
    <p:sldId id="294" r:id="rId60"/>
    <p:sldId id="323" r:id="rId61"/>
    <p:sldId id="324" r:id="rId62"/>
    <p:sldId id="318" r:id="rId63"/>
    <p:sldId id="322" r:id="rId64"/>
    <p:sldId id="320" r:id="rId65"/>
    <p:sldId id="328" r:id="rId66"/>
    <p:sldId id="355" r:id="rId67"/>
    <p:sldId id="300" r:id="rId68"/>
    <p:sldId id="394" r:id="rId69"/>
    <p:sldId id="330" r:id="rId70"/>
    <p:sldId id="334" r:id="rId71"/>
    <p:sldId id="372" r:id="rId72"/>
  </p:sldIdLst>
  <p:sldSz cx="9144000" cy="6858000" type="screen4x3"/>
  <p:notesSz cx="7023100" cy="9309100"/>
  <p:custDataLst>
    <p:tags r:id="rId7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1" userDrawn="1">
          <p15:clr>
            <a:srgbClr val="A4A3A4"/>
          </p15:clr>
        </p15:guide>
        <p15:guide id="2" pos="2189" userDrawn="1">
          <p15:clr>
            <a:srgbClr val="A4A3A4"/>
          </p15:clr>
        </p15:guide>
        <p15:guide id="3" orient="horz" pos="2932" userDrawn="1">
          <p15:clr>
            <a:srgbClr val="A4A3A4"/>
          </p15:clr>
        </p15:guide>
        <p15:guide id="4"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5177D2-B77D-1DF3-B390-3BA6FF240992}" name="Lewis Jr, Rodney" initials="RL" userId="S::Rodney.LewisJr@howard.edu::3d69dd89-8856-42fd-a5c2-c66a1574a7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EBC900"/>
    <a:srgbClr val="B1DEF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78" d="100"/>
          <a:sy n="78" d="100"/>
        </p:scale>
        <p:origin x="1795" y="53"/>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018" y="-84"/>
      </p:cViewPr>
      <p:guideLst>
        <p:guide orient="horz" pos="2921"/>
        <p:guide pos="2189"/>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Stacy" userId="a0ad4911-ec75-475d-bcde-7e74d2610ea8" providerId="ADAL" clId="{77F3384F-2986-41AF-B74C-5CA0057A4084}"/>
    <pc:docChg chg="custSel modSld">
      <pc:chgData name="White, Stacy" userId="a0ad4911-ec75-475d-bcde-7e74d2610ea8" providerId="ADAL" clId="{77F3384F-2986-41AF-B74C-5CA0057A4084}" dt="2025-03-20T01:16:06.112" v="44" actId="27636"/>
      <pc:docMkLst>
        <pc:docMk/>
      </pc:docMkLst>
      <pc:sldChg chg="modSp mod">
        <pc:chgData name="White, Stacy" userId="a0ad4911-ec75-475d-bcde-7e74d2610ea8" providerId="ADAL" clId="{77F3384F-2986-41AF-B74C-5CA0057A4084}" dt="2025-03-20T01:16:06.112" v="44" actId="27636"/>
        <pc:sldMkLst>
          <pc:docMk/>
          <pc:sldMk cId="1757659511" sldId="373"/>
        </pc:sldMkLst>
        <pc:spChg chg="mod">
          <ac:chgData name="White, Stacy" userId="a0ad4911-ec75-475d-bcde-7e74d2610ea8" providerId="ADAL" clId="{77F3384F-2986-41AF-B74C-5CA0057A4084}" dt="2025-03-20T01:16:06.112" v="44" actId="27636"/>
          <ac:spMkLst>
            <pc:docMk/>
            <pc:sldMk cId="1757659511" sldId="373"/>
            <ac:spMk id="3" creationId="{00000000-0000-0000-0000-000000000000}"/>
          </ac:spMkLst>
        </pc:spChg>
        <pc:spChg chg="mod">
          <ac:chgData name="White, Stacy" userId="a0ad4911-ec75-475d-bcde-7e74d2610ea8" providerId="ADAL" clId="{77F3384F-2986-41AF-B74C-5CA0057A4084}" dt="2025-03-20T01:15:04.477" v="9" actId="20577"/>
          <ac:spMkLst>
            <pc:docMk/>
            <pc:sldMk cId="1757659511" sldId="373"/>
            <ac:spMk id="70659" creationId="{00000000-0000-0000-0000-000000000000}"/>
          </ac:spMkLst>
        </pc:spChg>
      </pc:sldChg>
    </pc:docChg>
  </pc:docChgLst>
  <pc:docChgLst>
    <pc:chgData name="White, Stacy" userId="a0ad4911-ec75-475d-bcde-7e74d2610ea8" providerId="ADAL" clId="{8CEDD19D-3566-4BF2-BFE9-0095AAC430E8}"/>
    <pc:docChg chg="delSld modSld">
      <pc:chgData name="White, Stacy" userId="a0ad4911-ec75-475d-bcde-7e74d2610ea8" providerId="ADAL" clId="{8CEDD19D-3566-4BF2-BFE9-0095AAC430E8}" dt="2025-03-21T14:03:07.042" v="42" actId="20577"/>
      <pc:docMkLst>
        <pc:docMk/>
      </pc:docMkLst>
      <pc:sldChg chg="modSp mod">
        <pc:chgData name="White, Stacy" userId="a0ad4911-ec75-475d-bcde-7e74d2610ea8" providerId="ADAL" clId="{8CEDD19D-3566-4BF2-BFE9-0095AAC430E8}" dt="2025-03-21T14:03:07.042" v="42" actId="20577"/>
        <pc:sldMkLst>
          <pc:docMk/>
          <pc:sldMk cId="784157763" sldId="372"/>
        </pc:sldMkLst>
        <pc:spChg chg="mod">
          <ac:chgData name="White, Stacy" userId="a0ad4911-ec75-475d-bcde-7e74d2610ea8" providerId="ADAL" clId="{8CEDD19D-3566-4BF2-BFE9-0095AAC430E8}" dt="2025-03-21T14:03:07.042" v="42" actId="20577"/>
          <ac:spMkLst>
            <pc:docMk/>
            <pc:sldMk cId="784157763" sldId="372"/>
            <ac:spMk id="3" creationId="{00000000-0000-0000-0000-000000000000}"/>
          </ac:spMkLst>
        </pc:spChg>
      </pc:sldChg>
      <pc:sldChg chg="del">
        <pc:chgData name="White, Stacy" userId="a0ad4911-ec75-475d-bcde-7e74d2610ea8" providerId="ADAL" clId="{8CEDD19D-3566-4BF2-BFE9-0095AAC430E8}" dt="2025-03-21T14:02:51.026" v="0" actId="47"/>
        <pc:sldMkLst>
          <pc:docMk/>
          <pc:sldMk cId="1757659511" sldId="373"/>
        </pc:sldMkLst>
      </pc:sldChg>
    </pc:docChg>
  </pc:docChgLst>
  <pc:docChgLst>
    <pc:chgData name="Lewis Jr, Rodney" userId="3d69dd89-8856-42fd-a5c2-c66a1574a70d" providerId="ADAL" clId="{BC7E218C-1F1B-43C5-92C8-980C181470FD}"/>
    <pc:docChg chg="modSld">
      <pc:chgData name="Lewis Jr, Rodney" userId="3d69dd89-8856-42fd-a5c2-c66a1574a70d" providerId="ADAL" clId="{BC7E218C-1F1B-43C5-92C8-980C181470FD}" dt="2025-03-19T18:24:00.931" v="5" actId="20577"/>
      <pc:docMkLst>
        <pc:docMk/>
      </pc:docMkLst>
      <pc:sldChg chg="modSp mod">
        <pc:chgData name="Lewis Jr, Rodney" userId="3d69dd89-8856-42fd-a5c2-c66a1574a70d" providerId="ADAL" clId="{BC7E218C-1F1B-43C5-92C8-980C181470FD}" dt="2025-03-19T18:24:00.931" v="5" actId="20577"/>
        <pc:sldMkLst>
          <pc:docMk/>
          <pc:sldMk cId="3591329569" sldId="388"/>
        </pc:sldMkLst>
        <pc:spChg chg="mod">
          <ac:chgData name="Lewis Jr, Rodney" userId="3d69dd89-8856-42fd-a5c2-c66a1574a70d" providerId="ADAL" clId="{BC7E218C-1F1B-43C5-92C8-980C181470FD}" dt="2025-03-19T18:24:00.931" v="5" actId="20577"/>
          <ac:spMkLst>
            <pc:docMk/>
            <pc:sldMk cId="3591329569" sldId="388"/>
            <ac:spMk id="3" creationId="{D887A210-8BF7-7130-563F-37D39B37638A}"/>
          </ac:spMkLst>
        </pc:spChg>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9B93BD5E-211C-4679-99D4-4E90B7F4961E}" authorId="{6A5177D2-B77D-1DF3-B390-3BA6FF240992}" created="2025-02-26T14:50:03.379">
    <ac:txMkLst xmlns:ac="http://schemas.microsoft.com/office/drawing/2013/main/command">
      <pc:docMk xmlns:pc="http://schemas.microsoft.com/office/powerpoint/2013/main/command"/>
      <pc:sldMk xmlns:pc="http://schemas.microsoft.com/office/powerpoint/2013/main/command" cId="0" sldId="260"/>
      <ac:spMk id="3" creationId="{00000000-0000-0000-0000-000000000000}"/>
      <ac:txMk cp="172" len="5">
        <ac:context len="391" hash="3377055557"/>
      </ac:txMk>
    </ac:txMkLst>
    <p188:pos x="1506772" y="2439063"/>
    <p188:txBody>
      <a:bodyPr/>
      <a:lstStyle/>
      <a:p>
        <a:r>
          <a:rPr lang="en-US"/>
          <a:t>With the new federal guidelines we can only use Women as a general term. I removed the statement, “anyone with a uterus”. </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CA22AE5D-312E-4DAE-80EC-FE7E5C15DE41}" authorId="{6A5177D2-B77D-1DF3-B390-3BA6FF240992}" created="2025-02-26T15:14:01.179">
    <ac:txMkLst xmlns:ac="http://schemas.microsoft.com/office/drawing/2013/main/command">
      <pc:docMk xmlns:pc="http://schemas.microsoft.com/office/powerpoint/2013/main/command"/>
      <pc:sldMk xmlns:pc="http://schemas.microsoft.com/office/powerpoint/2013/main/command" cId="0" sldId="261"/>
      <ac:spMk id="29698" creationId="{00000000-0000-0000-0000-000000000000}"/>
      <ac:txMk cp="0" len="40">
        <ac:context len="234" hash="2568700834"/>
      </ac:txMk>
    </ac:txMkLst>
    <p188:pos x="6023113" y="228600"/>
    <p188:txBody>
      <a:bodyPr/>
      <a:lstStyle/>
      <a:p>
        <a:r>
          <a:rPr lang="en-US"/>
          <a:t>Will need to possibly find a rewording for this bullet, perhaps “Special Considerations for counseling vulnerable Patients”</a:t>
        </a:r>
      </a:p>
    </p188:txBody>
  </p188:cm>
</p188:cmLst>
</file>

<file path=ppt/comments/modernComment_15A_0.xml><?xml version="1.0" encoding="utf-8"?>
<p188:cmLst xmlns:a="http://schemas.openxmlformats.org/drawingml/2006/main" xmlns:r="http://schemas.openxmlformats.org/officeDocument/2006/relationships" xmlns:p188="http://schemas.microsoft.com/office/powerpoint/2018/8/main">
  <p188:cm id="{01CE4412-FA02-4FF3-9654-33A26C238FC1}" authorId="{6A5177D2-B77D-1DF3-B390-3BA6FF240992}" created="2025-02-26T14:46:46.602">
    <ac:txMkLst xmlns:ac="http://schemas.microsoft.com/office/drawing/2013/main/command">
      <pc:docMk xmlns:pc="http://schemas.microsoft.com/office/powerpoint/2013/main/command"/>
      <pc:sldMk xmlns:pc="http://schemas.microsoft.com/office/powerpoint/2013/main/command" cId="0" sldId="346"/>
      <ac:spMk id="16386" creationId="{00000000-0000-0000-0000-000000000000}"/>
      <ac:txMk cp="0" len="50">
        <ac:context len="437" hash="1973120511"/>
      </ac:txMk>
    </ac:txMkLst>
    <p188:pos x="7502056" y="228282"/>
    <p188:txBody>
      <a:bodyPr/>
      <a:lstStyle/>
      <a:p>
        <a:r>
          <a:rPr lang="en-US"/>
          <a:t>Slides 12-14 may not be shown as they specifically spotlight restricted material. As an alternative we can offer a reference link to attendees for them to review, and highlight some specific points while discussing this slide. </a:t>
        </a:r>
      </a:p>
    </p188:txBody>
  </p188:cm>
</p188:cmLst>
</file>

<file path=ppt/comments/modernComment_163_AFE3D3AE.xml><?xml version="1.0" encoding="utf-8"?>
<p188:cmLst xmlns:a="http://schemas.openxmlformats.org/drawingml/2006/main" xmlns:r="http://schemas.openxmlformats.org/officeDocument/2006/relationships" xmlns:p188="http://schemas.microsoft.com/office/powerpoint/2018/8/main">
  <p188:cm id="{376A0736-C5DE-4DFE-9F50-F1775B4FD5D8}" authorId="{6A5177D2-B77D-1DF3-B390-3BA6FF240992}" created="2025-02-26T15:18:20.238">
    <ac:txMkLst xmlns:ac="http://schemas.microsoft.com/office/drawing/2013/main/command">
      <pc:docMk xmlns:pc="http://schemas.microsoft.com/office/powerpoint/2013/main/command"/>
      <pc:sldMk xmlns:pc="http://schemas.microsoft.com/office/powerpoint/2013/main/command" cId="2950943662" sldId="355"/>
      <ac:spMk id="2" creationId="{8F4BA165-433A-4852-A17D-D20F75405ECE}"/>
      <ac:txMk cp="0" len="42">
        <ac:context len="43" hash="83822850"/>
      </ac:txMk>
    </ac:txMkLst>
    <p188:pos x="7867816" y="528444"/>
    <p188:txBody>
      <a:bodyPr/>
      <a:lstStyle/>
      <a:p>
        <a:r>
          <a:rPr lang="en-US"/>
          <a:t>This is prohibited material, will need to remove from slide set and offer a reference link for this material is asked by attendees.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026" cy="465297"/>
          </a:xfrm>
          <a:prstGeom prst="rect">
            <a:avLst/>
          </a:prstGeom>
        </p:spPr>
        <p:txBody>
          <a:bodyPr vert="horz" lIns="91454" tIns="45728" rIns="91454" bIns="45728" rtlCol="0"/>
          <a:lstStyle>
            <a:lvl1pPr algn="l">
              <a:defRPr sz="1200"/>
            </a:lvl1pPr>
          </a:lstStyle>
          <a:p>
            <a:endParaRPr lang="en-US"/>
          </a:p>
        </p:txBody>
      </p:sp>
      <p:sp>
        <p:nvSpPr>
          <p:cNvPr id="3" name="Date Placeholder 2"/>
          <p:cNvSpPr>
            <a:spLocks noGrp="1"/>
          </p:cNvSpPr>
          <p:nvPr>
            <p:ph type="dt" sz="quarter" idx="1"/>
          </p:nvPr>
        </p:nvSpPr>
        <p:spPr>
          <a:xfrm>
            <a:off x="3978487" y="0"/>
            <a:ext cx="3043026" cy="465297"/>
          </a:xfrm>
          <a:prstGeom prst="rect">
            <a:avLst/>
          </a:prstGeom>
        </p:spPr>
        <p:txBody>
          <a:bodyPr vert="horz" lIns="91454" tIns="45728" rIns="91454" bIns="45728" rtlCol="0"/>
          <a:lstStyle>
            <a:lvl1pPr algn="r">
              <a:defRPr sz="1200"/>
            </a:lvl1pPr>
          </a:lstStyle>
          <a:p>
            <a:fld id="{F35BE3A8-653D-40A8-B4BC-B35F17B2384A}" type="datetimeFigureOut">
              <a:rPr lang="en-US" smtClean="0"/>
              <a:t>3/21/2025</a:t>
            </a:fld>
            <a:endParaRPr lang="en-US"/>
          </a:p>
        </p:txBody>
      </p:sp>
      <p:sp>
        <p:nvSpPr>
          <p:cNvPr id="4" name="Footer Placeholder 3"/>
          <p:cNvSpPr>
            <a:spLocks noGrp="1"/>
          </p:cNvSpPr>
          <p:nvPr>
            <p:ph type="ftr" sz="quarter" idx="2"/>
          </p:nvPr>
        </p:nvSpPr>
        <p:spPr>
          <a:xfrm>
            <a:off x="1" y="8842216"/>
            <a:ext cx="3043026" cy="465297"/>
          </a:xfrm>
          <a:prstGeom prst="rect">
            <a:avLst/>
          </a:prstGeom>
        </p:spPr>
        <p:txBody>
          <a:bodyPr vert="horz" lIns="91454" tIns="45728" rIns="91454" bIns="45728" rtlCol="0" anchor="b"/>
          <a:lstStyle>
            <a:lvl1pPr algn="l">
              <a:defRPr sz="1200"/>
            </a:lvl1pPr>
          </a:lstStyle>
          <a:p>
            <a:endParaRPr lang="en-US"/>
          </a:p>
        </p:txBody>
      </p:sp>
      <p:sp>
        <p:nvSpPr>
          <p:cNvPr id="5" name="Slide Number Placeholder 4"/>
          <p:cNvSpPr>
            <a:spLocks noGrp="1"/>
          </p:cNvSpPr>
          <p:nvPr>
            <p:ph type="sldNum" sz="quarter" idx="3"/>
          </p:nvPr>
        </p:nvSpPr>
        <p:spPr>
          <a:xfrm>
            <a:off x="3978487" y="8842216"/>
            <a:ext cx="3043026" cy="465297"/>
          </a:xfrm>
          <a:prstGeom prst="rect">
            <a:avLst/>
          </a:prstGeom>
        </p:spPr>
        <p:txBody>
          <a:bodyPr vert="horz" lIns="91454" tIns="45728" rIns="91454" bIns="45728"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3" tIns="46652" rIns="93303" bIns="46652"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8134"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3" tIns="46652" rIns="93303" bIns="46652"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5863" y="700088"/>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2" name="Rectangle 6"/>
          <p:cNvSpPr>
            <a:spLocks noGrp="1" noChangeArrowheads="1"/>
          </p:cNvSpPr>
          <p:nvPr>
            <p:ph type="ftr" sz="quarter" idx="4"/>
          </p:nvPr>
        </p:nvSpPr>
        <p:spPr bwMode="auto">
          <a:xfrm>
            <a:off x="1" y="884203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3" tIns="46652" rIns="93303" bIns="46652"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8134" y="884203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3" tIns="46652" rIns="93303" bIns="46652"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01675" y="4419600"/>
            <a:ext cx="5616575" cy="4187825"/>
          </a:xfrm>
          <a:prstGeom prst="rect">
            <a:avLst/>
          </a:prstGeom>
          <a:noFill/>
        </p:spPr>
        <p:txBody>
          <a:bodyPr/>
          <a:lstStyle/>
          <a:p>
            <a:r>
              <a:rPr lang="en-US" altLang="en-US">
                <a:latin typeface="Arial" panose="020B0604020202020204" pitchFamily="34" charset="0"/>
              </a:rPr>
              <a:t>READ SLIDE</a:t>
            </a: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E2331F-2CCF-4594-8521-D63E084D4DDE}" type="slidenum">
              <a:rPr lang="en-US" altLang="en-US" smtClean="0"/>
              <a:pPr>
                <a:spcBef>
                  <a:spcPct val="0"/>
                </a:spcBef>
              </a:pPr>
              <a:t>4</a:t>
            </a:fld>
            <a:endParaRPr lang="en-US" altLang="en-US"/>
          </a:p>
        </p:txBody>
      </p:sp>
    </p:spTree>
    <p:extLst>
      <p:ext uri="{BB962C8B-B14F-4D97-AF65-F5344CB8AC3E}">
        <p14:creationId xmlns:p14="http://schemas.microsoft.com/office/powerpoint/2010/main" val="342228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701675" y="4419600"/>
            <a:ext cx="5616575" cy="4187825"/>
          </a:xfrm>
          <a:prstGeom prst="rect">
            <a:avLst/>
          </a:prstGeom>
          <a:noFill/>
        </p:spPr>
        <p:txBody>
          <a:bodyPr/>
          <a:lstStyle/>
          <a:p>
            <a:r>
              <a:rPr lang="en-US" altLang="en-US" b="1">
                <a:latin typeface="Arial" panose="020B0604020202020204" pitchFamily="34" charset="0"/>
              </a:rPr>
              <a:t>*Start Audio*</a:t>
            </a:r>
          </a:p>
          <a:p>
            <a:r>
              <a:rPr lang="en-US" altLang="en-US">
                <a:latin typeface="Arial" panose="020B0604020202020204" pitchFamily="34" charset="0"/>
              </a:rPr>
              <a:t>At this time I would ask our speaker to please disclose any commercial relationships that he/she may have.</a:t>
            </a: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17FD4-17E0-41ED-BCFD-1D2B9583BE2B}" type="slidenum">
              <a:rPr lang="en-US" altLang="en-US" smtClean="0"/>
              <a:pPr>
                <a:spcBef>
                  <a:spcPct val="0"/>
                </a:spcBef>
              </a:pPr>
              <a:t>5</a:t>
            </a:fld>
            <a:endParaRPr lang="en-US" altLang="en-US"/>
          </a:p>
        </p:txBody>
      </p:sp>
    </p:spTree>
    <p:extLst>
      <p:ext uri="{BB962C8B-B14F-4D97-AF65-F5344CB8AC3E}">
        <p14:creationId xmlns:p14="http://schemas.microsoft.com/office/powerpoint/2010/main" val="11107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35991" y="4420951"/>
            <a:ext cx="5147944" cy="4187347"/>
          </a:xfrm>
          <a:prstGeom prst="rect">
            <a:avLst/>
          </a:prstGeom>
        </p:spPr>
        <p:txBody>
          <a:bodyPr lIns="92028" tIns="92028" rIns="92028" bIns="92028" anchor="ctr" anchorCtr="0">
            <a:noAutofit/>
          </a:bodyPr>
          <a:lstStyle/>
          <a:p>
            <a:pPr>
              <a:spcBef>
                <a:spcPts val="0"/>
              </a:spcBef>
            </a:pPr>
            <a:endParaRPr/>
          </a:p>
        </p:txBody>
      </p:sp>
      <p:sp>
        <p:nvSpPr>
          <p:cNvPr id="126" name="Shape 126"/>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997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149823" cy="1149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9359"/>
            <a:ext cx="1792287" cy="63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DC9E2C8-166D-46CD-86C7-0EC218EA5676}" type="slidenum">
              <a:rPr lang="en-US"/>
              <a:pPr>
                <a:defRPr/>
              </a:pPr>
              <a:t>‹#›</a:t>
            </a:fld>
            <a:endParaRPr lang="en-US"/>
          </a:p>
        </p:txBody>
      </p:sp>
    </p:spTree>
    <p:extLst>
      <p:ext uri="{BB962C8B-B14F-4D97-AF65-F5344CB8AC3E}">
        <p14:creationId xmlns:p14="http://schemas.microsoft.com/office/powerpoint/2010/main" val="18712336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rgbClr val="25408F"/>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dirty="0"/>
              <a:t>Click to edit Master title style</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3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bright="70000" contrast="-70000"/>
            <a:extLst>
              <a:ext uri="{BEBA8EAE-BF5A-486C-A8C5-ECC9F3942E4B}">
                <a14:imgProps xmlns:a14="http://schemas.microsoft.com/office/drawing/2010/main">
                  <a14:imgLayer r:embed="rId13">
                    <a14:imgEffect>
                      <a14:colorTemperature colorTemp="2979"/>
                    </a14:imgEffect>
                    <a14:imgEffect>
                      <a14:saturation sa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 id="2147483740" r:id="rId10"/>
  </p:sldLayoutIdLst>
  <p:hf hdr="0" dt="0"/>
  <p:txStyles>
    <p:title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25408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5A_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04_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05_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x.doi.org/10.15585/mmwr.rr7305a1"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dx.doi.org/10.15585/mmwr.rr7305a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dc.gov/poxvirus/monkeypox/interim-considerations/overview.html#anchor_16600773195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hivguidelines.org/home/about/#tab_1_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microsoft.com/office/2018/10/relationships/comments" Target="../comments/modernComment_163_AFE3D3AE.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hyperlink" Target="http://www.pamaaetc.org/" TargetMode="External"/><Relationship Id="rId4" Type="http://schemas.openxmlformats.org/officeDocument/2006/relationships/hyperlink" Target="mailto:maaetc@pitt.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698291"/>
            <a:ext cx="7772400" cy="1470025"/>
          </a:xfrm>
        </p:spPr>
        <p:txBody>
          <a:bodyPr/>
          <a:lstStyle/>
          <a:p>
            <a:r>
              <a:rPr lang="en-US" dirty="0"/>
              <a:t>HIV Primary Care Guidelines</a:t>
            </a:r>
          </a:p>
        </p:txBody>
      </p:sp>
      <p:sp>
        <p:nvSpPr>
          <p:cNvPr id="3" name="Subtitle 2"/>
          <p:cNvSpPr>
            <a:spLocks noGrp="1"/>
          </p:cNvSpPr>
          <p:nvPr>
            <p:ph type="subTitle" idx="1"/>
          </p:nvPr>
        </p:nvSpPr>
        <p:spPr>
          <a:xfrm>
            <a:off x="1295400" y="3200400"/>
            <a:ext cx="6477000" cy="2819400"/>
          </a:xfrm>
        </p:spPr>
        <p:txBody>
          <a:bodyPr rtlCol="0">
            <a:noAutofit/>
          </a:bodyPr>
          <a:lstStyle/>
          <a:p>
            <a:pPr fontAlgn="auto">
              <a:spcAft>
                <a:spcPts val="0"/>
              </a:spcAft>
              <a:buFont typeface="Arial" pitchFamily="34" charset="0"/>
              <a:buNone/>
              <a:defRPr/>
            </a:pPr>
            <a:r>
              <a:rPr lang="en-US" sz="1600" dirty="0"/>
              <a:t>Presented by:</a:t>
            </a:r>
          </a:p>
          <a:p>
            <a:pPr fontAlgn="auto">
              <a:spcAft>
                <a:spcPts val="0"/>
              </a:spcAft>
              <a:buFont typeface="Arial" pitchFamily="34" charset="0"/>
              <a:buNone/>
              <a:defRPr/>
            </a:pPr>
            <a:endParaRPr lang="en-US" sz="1600" dirty="0"/>
          </a:p>
          <a:p>
            <a:pPr fontAlgn="auto">
              <a:spcAft>
                <a:spcPts val="0"/>
              </a:spcAft>
              <a:buFont typeface="Arial" pitchFamily="34" charset="0"/>
              <a:buNone/>
              <a:defRPr/>
            </a:pPr>
            <a:r>
              <a:rPr lang="en-US" sz="1600" dirty="0"/>
              <a:t>Michael Serlin, MD</a:t>
            </a:r>
          </a:p>
          <a:p>
            <a:pPr fontAlgn="auto">
              <a:spcAft>
                <a:spcPts val="0"/>
              </a:spcAft>
              <a:buFont typeface="Arial" pitchFamily="34" charset="0"/>
              <a:buNone/>
              <a:defRPr/>
            </a:pPr>
            <a:r>
              <a:rPr lang="en-US" sz="1600" dirty="0"/>
              <a:t> Regional Medical Director, AbsoluteCare</a:t>
            </a:r>
          </a:p>
          <a:p>
            <a:pPr lvl="0" fontAlgn="auto">
              <a:spcAft>
                <a:spcPts val="0"/>
              </a:spcAft>
              <a:defRPr/>
            </a:pPr>
            <a:r>
              <a:rPr lang="en-US" sz="1600" dirty="0">
                <a:solidFill>
                  <a:schemeClr val="bg2">
                    <a:lumMod val="25000"/>
                  </a:schemeClr>
                </a:solidFill>
              </a:rPr>
              <a:t>Clinical Associate Professor of Medicine, </a:t>
            </a:r>
          </a:p>
          <a:p>
            <a:pPr lvl="0" fontAlgn="auto">
              <a:spcAft>
                <a:spcPts val="0"/>
              </a:spcAft>
              <a:defRPr/>
            </a:pPr>
            <a:r>
              <a:rPr lang="en-US" sz="1600" dirty="0"/>
              <a:t>George Washington University School of Medicine and Health Sciences</a:t>
            </a:r>
          </a:p>
          <a:p>
            <a:pPr lvl="0" fontAlgn="auto">
              <a:spcAft>
                <a:spcPts val="0"/>
              </a:spcAft>
              <a:defRPr/>
            </a:pPr>
            <a:r>
              <a:rPr lang="en-US" sz="1600" dirty="0"/>
              <a:t> </a:t>
            </a:r>
          </a:p>
          <a:p>
            <a:pPr lvl="0" fontAlgn="auto">
              <a:spcAft>
                <a:spcPts val="0"/>
              </a:spcAft>
              <a:defRPr/>
            </a:pPr>
            <a:r>
              <a:rPr lang="en-US" sz="1600" dirty="0"/>
              <a:t>March 20,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F13AE1-EE2B-4A04-83DE-82047FDAEDD5}"/>
              </a:ext>
            </a:extLst>
          </p:cNvPr>
          <p:cNvPicPr>
            <a:picLocks noChangeAspect="1"/>
          </p:cNvPicPr>
          <p:nvPr/>
        </p:nvPicPr>
        <p:blipFill>
          <a:blip r:embed="rId2"/>
          <a:stretch>
            <a:fillRect/>
          </a:stretch>
        </p:blipFill>
        <p:spPr>
          <a:xfrm>
            <a:off x="1181100" y="554306"/>
            <a:ext cx="6781800" cy="5749387"/>
          </a:xfrm>
          <a:prstGeom prst="rect">
            <a:avLst/>
          </a:prstGeom>
        </p:spPr>
      </p:pic>
    </p:spTree>
    <p:extLst>
      <p:ext uri="{BB962C8B-B14F-4D97-AF65-F5344CB8AC3E}">
        <p14:creationId xmlns:p14="http://schemas.microsoft.com/office/powerpoint/2010/main" val="371691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t>Upon Initiation of Care</a:t>
            </a:r>
          </a:p>
        </p:txBody>
      </p:sp>
      <p:sp>
        <p:nvSpPr>
          <p:cNvPr id="16386" name="Content Placeholder 2"/>
          <p:cNvSpPr>
            <a:spLocks noGrp="1"/>
          </p:cNvSpPr>
          <p:nvPr>
            <p:ph idx="1"/>
          </p:nvPr>
        </p:nvSpPr>
        <p:spPr>
          <a:xfrm>
            <a:off x="457200" y="1417638"/>
            <a:ext cx="8229600" cy="4525963"/>
          </a:xfrm>
        </p:spPr>
        <p:txBody>
          <a:bodyPr/>
          <a:lstStyle/>
          <a:p>
            <a:r>
              <a:rPr lang="en-US" sz="2400" dirty="0"/>
              <a:t>A comprehensive present and past medical history, </a:t>
            </a:r>
          </a:p>
          <a:p>
            <a:pPr lvl="1"/>
            <a:r>
              <a:rPr lang="en-US" sz="2400" dirty="0">
                <a:solidFill>
                  <a:schemeClr val="tx1"/>
                </a:solidFill>
              </a:rPr>
              <a:t>Physical examination, </a:t>
            </a:r>
          </a:p>
          <a:p>
            <a:pPr lvl="1"/>
            <a:r>
              <a:rPr lang="en-US" sz="2400" dirty="0">
                <a:solidFill>
                  <a:schemeClr val="tx1"/>
                </a:solidFill>
              </a:rPr>
              <a:t>Medication/social/family history, </a:t>
            </a:r>
          </a:p>
          <a:p>
            <a:pPr lvl="2"/>
            <a:r>
              <a:rPr lang="en-US" sz="2000" dirty="0"/>
              <a:t>Ensure addressing patients using appropriate pronouns</a:t>
            </a:r>
          </a:p>
          <a:p>
            <a:pPr lvl="1"/>
            <a:r>
              <a:rPr lang="en-US" sz="2400" dirty="0">
                <a:solidFill>
                  <a:schemeClr val="tx1"/>
                </a:solidFill>
              </a:rPr>
              <a:t>Review of systems, including HIV-related information, should be obtained for all patients upon initiation of care</a:t>
            </a:r>
          </a:p>
          <a:p>
            <a:r>
              <a:rPr lang="en-US" sz="2400" dirty="0"/>
              <a:t>Patients who have no documentation of their HIV serostatus or who were tested anonymously should have an HIV serologic test performed upon initiation of care</a:t>
            </a:r>
          </a:p>
          <a:p>
            <a:pPr lvl="1"/>
            <a:endParaRPr lang="en-US" sz="1600" dirty="0"/>
          </a:p>
          <a:p>
            <a:pPr lvl="1"/>
            <a:endParaRPr lang="en-US" sz="1600" dirty="0"/>
          </a:p>
        </p:txBody>
      </p:sp>
    </p:spTree>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199" y="149968"/>
            <a:ext cx="8229600" cy="639762"/>
          </a:xfrm>
        </p:spPr>
        <p:txBody>
          <a:bodyPr>
            <a:normAutofit fontScale="90000"/>
          </a:bodyPr>
          <a:lstStyle/>
          <a:p>
            <a:r>
              <a:rPr lang="en-US" dirty="0"/>
              <a:t>Past Medical History</a:t>
            </a:r>
          </a:p>
        </p:txBody>
      </p:sp>
      <p:pic>
        <p:nvPicPr>
          <p:cNvPr id="4" name="Content Placeholder 3">
            <a:extLst>
              <a:ext uri="{FF2B5EF4-FFF2-40B4-BE49-F238E27FC236}">
                <a16:creationId xmlns:a16="http://schemas.microsoft.com/office/drawing/2014/main" id="{BDFA4EA3-7690-4161-B7D0-E22FA7ABADDF}"/>
              </a:ext>
            </a:extLst>
          </p:cNvPr>
          <p:cNvPicPr>
            <a:picLocks noGrp="1" noChangeAspect="1"/>
          </p:cNvPicPr>
          <p:nvPr>
            <p:ph idx="1"/>
          </p:nvPr>
        </p:nvPicPr>
        <p:blipFill>
          <a:blip r:embed="rId2"/>
          <a:stretch>
            <a:fillRect/>
          </a:stretch>
        </p:blipFill>
        <p:spPr>
          <a:xfrm>
            <a:off x="712603" y="813793"/>
            <a:ext cx="7718791" cy="54737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r>
              <a:rPr lang="en-US" dirty="0"/>
              <a:t>Social History</a:t>
            </a:r>
          </a:p>
        </p:txBody>
      </p:sp>
      <p:pic>
        <p:nvPicPr>
          <p:cNvPr id="4" name="Content Placeholder 3">
            <a:extLst>
              <a:ext uri="{FF2B5EF4-FFF2-40B4-BE49-F238E27FC236}">
                <a16:creationId xmlns:a16="http://schemas.microsoft.com/office/drawing/2014/main" id="{B4ADABE1-DEEA-4BB1-ACE0-02B4FBEAAA98}"/>
              </a:ext>
            </a:extLst>
          </p:cNvPr>
          <p:cNvPicPr>
            <a:picLocks noGrp="1" noChangeAspect="1"/>
          </p:cNvPicPr>
          <p:nvPr>
            <p:ph idx="1"/>
          </p:nvPr>
        </p:nvPicPr>
        <p:blipFill>
          <a:blip r:embed="rId2"/>
          <a:stretch>
            <a:fillRect/>
          </a:stretch>
        </p:blipFill>
        <p:spPr>
          <a:xfrm>
            <a:off x="533400" y="1295400"/>
            <a:ext cx="8077200" cy="45259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7032" y="124178"/>
            <a:ext cx="8229600" cy="715962"/>
          </a:xfrm>
        </p:spPr>
        <p:txBody>
          <a:bodyPr/>
          <a:lstStyle/>
          <a:p>
            <a:r>
              <a:rPr lang="en-US" dirty="0"/>
              <a:t>Physical Exam</a:t>
            </a:r>
          </a:p>
        </p:txBody>
      </p:sp>
      <p:pic>
        <p:nvPicPr>
          <p:cNvPr id="4" name="Content Placeholder 3">
            <a:extLst>
              <a:ext uri="{FF2B5EF4-FFF2-40B4-BE49-F238E27FC236}">
                <a16:creationId xmlns:a16="http://schemas.microsoft.com/office/drawing/2014/main" id="{2420F28D-6758-4F43-A994-2906F8B32B3B}"/>
              </a:ext>
            </a:extLst>
          </p:cNvPr>
          <p:cNvPicPr>
            <a:picLocks noGrp="1" noChangeAspect="1"/>
          </p:cNvPicPr>
          <p:nvPr>
            <p:ph idx="1"/>
          </p:nvPr>
        </p:nvPicPr>
        <p:blipFill>
          <a:blip r:embed="rId2"/>
          <a:stretch>
            <a:fillRect/>
          </a:stretch>
        </p:blipFill>
        <p:spPr>
          <a:xfrm>
            <a:off x="451254" y="990600"/>
            <a:ext cx="8241492" cy="52078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60337"/>
            <a:ext cx="8229600" cy="1143000"/>
          </a:xfrm>
        </p:spPr>
        <p:txBody>
          <a:bodyPr/>
          <a:lstStyle/>
          <a:p>
            <a:r>
              <a:rPr lang="en-US" dirty="0"/>
              <a:t>Upon Initiation of Care</a:t>
            </a:r>
          </a:p>
        </p:txBody>
      </p:sp>
      <p:sp>
        <p:nvSpPr>
          <p:cNvPr id="3" name="Content Placeholder 2"/>
          <p:cNvSpPr>
            <a:spLocks noGrp="1"/>
          </p:cNvSpPr>
          <p:nvPr>
            <p:ph idx="1"/>
          </p:nvPr>
        </p:nvSpPr>
        <p:spPr>
          <a:xfrm>
            <a:off x="457200" y="1315369"/>
            <a:ext cx="8229600" cy="4525963"/>
          </a:xfrm>
        </p:spPr>
        <p:txBody>
          <a:bodyPr rtlCol="0">
            <a:normAutofit fontScale="92500"/>
          </a:bodyPr>
          <a:lstStyle/>
          <a:p>
            <a:pPr fontAlgn="auto">
              <a:spcAft>
                <a:spcPts val="0"/>
              </a:spcAft>
              <a:buFont typeface="Arial" pitchFamily="34" charset="0"/>
              <a:buChar char="•"/>
              <a:defRPr/>
            </a:pPr>
            <a:r>
              <a:rPr lang="en-US" sz="2400" dirty="0"/>
              <a:t>Labs:</a:t>
            </a:r>
          </a:p>
          <a:p>
            <a:pPr lvl="1" fontAlgn="auto">
              <a:spcAft>
                <a:spcPts val="0"/>
              </a:spcAft>
              <a:buFont typeface="Arial" pitchFamily="34" charset="0"/>
              <a:buChar char="–"/>
              <a:defRPr/>
            </a:pPr>
            <a:r>
              <a:rPr lang="en-US" sz="2400" dirty="0">
                <a:solidFill>
                  <a:schemeClr val="tx1"/>
                </a:solidFill>
              </a:rPr>
              <a:t>CD4 / VL</a:t>
            </a:r>
          </a:p>
          <a:p>
            <a:pPr lvl="1" fontAlgn="auto">
              <a:spcAft>
                <a:spcPts val="0"/>
              </a:spcAft>
              <a:buFont typeface="Arial" pitchFamily="34" charset="0"/>
              <a:buChar char="–"/>
              <a:defRPr/>
            </a:pPr>
            <a:r>
              <a:rPr lang="en-US" sz="2400" dirty="0">
                <a:solidFill>
                  <a:schemeClr val="tx1"/>
                </a:solidFill>
              </a:rPr>
              <a:t>Genotype prior to starting meds (because of risk of </a:t>
            </a:r>
            <a:r>
              <a:rPr lang="en-US" sz="2400" dirty="0" err="1">
                <a:solidFill>
                  <a:schemeClr val="tx1"/>
                </a:solidFill>
              </a:rPr>
              <a:t>superinfection</a:t>
            </a:r>
            <a:r>
              <a:rPr lang="en-US" sz="2400" dirty="0">
                <a:solidFill>
                  <a:schemeClr val="tx1"/>
                </a:solidFill>
              </a:rPr>
              <a:t>) (including </a:t>
            </a:r>
            <a:r>
              <a:rPr lang="en-US" sz="2400" dirty="0" err="1">
                <a:solidFill>
                  <a:schemeClr val="tx1"/>
                </a:solidFill>
              </a:rPr>
              <a:t>integrase</a:t>
            </a:r>
            <a:r>
              <a:rPr lang="en-US" sz="2400" dirty="0">
                <a:solidFill>
                  <a:schemeClr val="tx1"/>
                </a:solidFill>
              </a:rPr>
              <a:t> for those failing INSTIs)</a:t>
            </a:r>
          </a:p>
          <a:p>
            <a:pPr lvl="2" fontAlgn="auto">
              <a:spcAft>
                <a:spcPts val="0"/>
              </a:spcAft>
              <a:buFont typeface="Arial" pitchFamily="34" charset="0"/>
              <a:buChar char="•"/>
              <a:defRPr/>
            </a:pPr>
            <a:r>
              <a:rPr lang="en-US" dirty="0"/>
              <a:t>No </a:t>
            </a:r>
            <a:r>
              <a:rPr lang="en-US" dirty="0" err="1"/>
              <a:t>Integrase</a:t>
            </a:r>
            <a:r>
              <a:rPr lang="en-US" dirty="0"/>
              <a:t> resistance testing for naïve patients due to low risk of transmitted </a:t>
            </a:r>
            <a:r>
              <a:rPr lang="en-US" dirty="0" err="1"/>
              <a:t>intergrase</a:t>
            </a:r>
            <a:r>
              <a:rPr lang="en-US" dirty="0"/>
              <a:t> resistance at this time</a:t>
            </a:r>
          </a:p>
          <a:p>
            <a:pPr lvl="1" fontAlgn="auto">
              <a:spcAft>
                <a:spcPts val="0"/>
              </a:spcAft>
              <a:buFont typeface="Arial" pitchFamily="34" charset="0"/>
              <a:buChar char="–"/>
              <a:defRPr/>
            </a:pPr>
            <a:r>
              <a:rPr lang="en-US" sz="2400" dirty="0">
                <a:solidFill>
                  <a:schemeClr val="tx1"/>
                </a:solidFill>
              </a:rPr>
              <a:t>CCR5 if considering starting maraviroc</a:t>
            </a:r>
          </a:p>
          <a:p>
            <a:pPr lvl="1" fontAlgn="auto">
              <a:spcAft>
                <a:spcPts val="0"/>
              </a:spcAft>
              <a:buFont typeface="Arial" pitchFamily="34" charset="0"/>
              <a:buChar char="–"/>
              <a:defRPr/>
            </a:pPr>
            <a:r>
              <a:rPr lang="en-US" sz="2400" dirty="0">
                <a:solidFill>
                  <a:schemeClr val="tx1"/>
                </a:solidFill>
              </a:rPr>
              <a:t>HLAB5701 if considering starting Abacavir based regimen</a:t>
            </a:r>
          </a:p>
          <a:p>
            <a:pPr lvl="1" fontAlgn="auto">
              <a:spcAft>
                <a:spcPts val="0"/>
              </a:spcAft>
              <a:buFont typeface="Arial" pitchFamily="34" charset="0"/>
              <a:buChar char="–"/>
              <a:defRPr/>
            </a:pPr>
            <a:r>
              <a:rPr lang="en-US" sz="2400" dirty="0">
                <a:solidFill>
                  <a:schemeClr val="tx1"/>
                </a:solidFill>
              </a:rPr>
              <a:t>CBC / CMP</a:t>
            </a:r>
          </a:p>
          <a:p>
            <a:pPr lvl="1" fontAlgn="auto">
              <a:spcAft>
                <a:spcPts val="0"/>
              </a:spcAft>
              <a:buFont typeface="Arial" pitchFamily="34" charset="0"/>
              <a:buChar char="–"/>
              <a:defRPr/>
            </a:pPr>
            <a:r>
              <a:rPr lang="en-US" sz="2400" dirty="0">
                <a:solidFill>
                  <a:schemeClr val="tx1"/>
                </a:solidFill>
              </a:rPr>
              <a:t>Lipids (not fasting, repeat fasting if abnormal)</a:t>
            </a:r>
          </a:p>
          <a:p>
            <a:pPr lvl="1" fontAlgn="auto">
              <a:spcAft>
                <a:spcPts val="0"/>
              </a:spcAft>
              <a:buFont typeface="Arial" pitchFamily="34" charset="0"/>
              <a:buChar char="–"/>
              <a:defRPr/>
            </a:pPr>
            <a:r>
              <a:rPr lang="en-US" sz="2400" dirty="0">
                <a:solidFill>
                  <a:schemeClr val="tx1"/>
                </a:solidFill>
              </a:rPr>
              <a:t>Hemoglobin A1c</a:t>
            </a:r>
          </a:p>
          <a:p>
            <a:pPr lvl="1" fontAlgn="auto">
              <a:spcAft>
                <a:spcPts val="0"/>
              </a:spcAft>
              <a:buFont typeface="Arial" pitchFamily="34" charset="0"/>
              <a:buChar char="–"/>
              <a:defRPr/>
            </a:pPr>
            <a:endParaRPr lang="en-US" sz="1600" dirty="0"/>
          </a:p>
          <a:p>
            <a:pPr lvl="1" fontAlgn="auto">
              <a:spcAft>
                <a:spcPts val="0"/>
              </a:spcAft>
              <a:buFont typeface="Arial" pitchFamily="34" charset="0"/>
              <a:buChar char="–"/>
              <a:defRPr/>
            </a:pPr>
            <a:endParaRPr lang="en-US" sz="1600" dirty="0"/>
          </a:p>
          <a:p>
            <a:pPr fontAlgn="auto">
              <a:spcAft>
                <a:spcPts val="0"/>
              </a:spcAft>
              <a:buFont typeface="Arial"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a:t>Labs (continued)</a:t>
            </a:r>
          </a:p>
        </p:txBody>
      </p:sp>
      <p:sp>
        <p:nvSpPr>
          <p:cNvPr id="3" name="Content Placeholder 2"/>
          <p:cNvSpPr>
            <a:spLocks noGrp="1"/>
          </p:cNvSpPr>
          <p:nvPr>
            <p:ph idx="1"/>
          </p:nvPr>
        </p:nvSpPr>
        <p:spPr/>
        <p:txBody>
          <a:bodyPr/>
          <a:lstStyle/>
          <a:p>
            <a:pPr lvl="1" fontAlgn="auto">
              <a:spcAft>
                <a:spcPts val="0"/>
              </a:spcAft>
              <a:buFont typeface="Arial" pitchFamily="34" charset="0"/>
              <a:buChar char="–"/>
              <a:defRPr/>
            </a:pPr>
            <a:r>
              <a:rPr lang="en-US" sz="2400" dirty="0">
                <a:solidFill>
                  <a:schemeClr val="tx1"/>
                </a:solidFill>
              </a:rPr>
              <a:t>UA</a:t>
            </a:r>
          </a:p>
          <a:p>
            <a:pPr lvl="1" fontAlgn="auto">
              <a:spcAft>
                <a:spcPts val="0"/>
              </a:spcAft>
              <a:buFont typeface="Arial" pitchFamily="34" charset="0"/>
              <a:buChar char="–"/>
              <a:defRPr/>
            </a:pPr>
            <a:r>
              <a:rPr lang="en-US" sz="2400" dirty="0">
                <a:solidFill>
                  <a:schemeClr val="tx1"/>
                </a:solidFill>
              </a:rPr>
              <a:t>TB screen (PPD or </a:t>
            </a:r>
            <a:r>
              <a:rPr lang="en-US" sz="2000" b="1" i="0" dirty="0">
                <a:solidFill>
                  <a:srgbClr val="202124"/>
                </a:solidFill>
                <a:effectLst/>
                <a:latin typeface="Roboto" panose="02000000000000000000" pitchFamily="2" charset="0"/>
              </a:rPr>
              <a:t>interferon-gamma (IFN-</a:t>
            </a:r>
            <a:r>
              <a:rPr lang="el-GR" sz="2000" b="1" i="0" dirty="0">
                <a:solidFill>
                  <a:srgbClr val="202124"/>
                </a:solidFill>
                <a:effectLst/>
                <a:latin typeface="Roboto" panose="02000000000000000000" pitchFamily="2" charset="0"/>
              </a:rPr>
              <a:t>γ) </a:t>
            </a:r>
            <a:r>
              <a:rPr lang="en-US" sz="2000" b="1" i="0" dirty="0">
                <a:solidFill>
                  <a:srgbClr val="202124"/>
                </a:solidFill>
                <a:effectLst/>
                <a:latin typeface="Roboto" panose="02000000000000000000" pitchFamily="2" charset="0"/>
              </a:rPr>
              <a:t>release assay - IGRA</a:t>
            </a:r>
            <a:r>
              <a:rPr lang="en-US" sz="2400" dirty="0">
                <a:solidFill>
                  <a:schemeClr val="tx1"/>
                </a:solidFill>
              </a:rPr>
              <a:t>) if no prior </a:t>
            </a:r>
            <a:r>
              <a:rPr lang="en-US" sz="2400" dirty="0" err="1">
                <a:solidFill>
                  <a:schemeClr val="tx1"/>
                </a:solidFill>
              </a:rPr>
              <a:t>hx</a:t>
            </a:r>
            <a:r>
              <a:rPr lang="en-US" sz="2400" dirty="0">
                <a:solidFill>
                  <a:schemeClr val="tx1"/>
                </a:solidFill>
              </a:rPr>
              <a:t> of TB</a:t>
            </a:r>
            <a:endParaRPr lang="en-US" sz="2400" strike="sngStrike" dirty="0">
              <a:solidFill>
                <a:schemeClr val="tx1"/>
              </a:solidFill>
            </a:endParaRPr>
          </a:p>
          <a:p>
            <a:pPr lvl="1" fontAlgn="auto">
              <a:spcAft>
                <a:spcPts val="0"/>
              </a:spcAft>
              <a:buFont typeface="Arial" pitchFamily="34" charset="0"/>
              <a:buChar char="–"/>
              <a:defRPr/>
            </a:pPr>
            <a:r>
              <a:rPr lang="en-US" sz="2400" dirty="0">
                <a:solidFill>
                  <a:schemeClr val="tx1"/>
                </a:solidFill>
              </a:rPr>
              <a:t>Viral Hepatitis Screening (</a:t>
            </a:r>
            <a:r>
              <a:rPr lang="en-US" sz="2400" dirty="0" err="1">
                <a:solidFill>
                  <a:schemeClr val="tx1"/>
                </a:solidFill>
              </a:rPr>
              <a:t>Hep</a:t>
            </a:r>
            <a:r>
              <a:rPr lang="en-US" sz="2400" dirty="0">
                <a:solidFill>
                  <a:schemeClr val="tx1"/>
                </a:solidFill>
              </a:rPr>
              <a:t> A/B/C)</a:t>
            </a:r>
          </a:p>
          <a:p>
            <a:pPr lvl="2" fontAlgn="auto">
              <a:spcAft>
                <a:spcPts val="0"/>
              </a:spcAft>
              <a:buFont typeface="Arial" pitchFamily="34" charset="0"/>
              <a:buChar char="•"/>
              <a:defRPr/>
            </a:pPr>
            <a:r>
              <a:rPr lang="en-US" dirty="0"/>
              <a:t>If HCV AB negative in patient with IVDU or unexplained transaminases check HCV RNA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t>STD screening (upon initiation)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a:t>Syphilis screening </a:t>
            </a:r>
          </a:p>
          <a:p>
            <a:pPr lvl="1" fontAlgn="auto">
              <a:spcAft>
                <a:spcPts val="0"/>
              </a:spcAft>
              <a:buFont typeface="Arial" pitchFamily="34" charset="0"/>
              <a:buChar char="–"/>
              <a:defRPr/>
            </a:pPr>
            <a:r>
              <a:rPr lang="en-US" dirty="0">
                <a:solidFill>
                  <a:schemeClr val="tx1"/>
                </a:solidFill>
              </a:rPr>
              <a:t>LP for those who have positive serology and </a:t>
            </a:r>
            <a:r>
              <a:rPr lang="en-US" dirty="0" err="1">
                <a:solidFill>
                  <a:schemeClr val="tx1"/>
                </a:solidFill>
              </a:rPr>
              <a:t>neuro</a:t>
            </a:r>
            <a:r>
              <a:rPr lang="en-US" dirty="0">
                <a:solidFill>
                  <a:schemeClr val="tx1"/>
                </a:solidFill>
              </a:rPr>
              <a:t> / ocular </a:t>
            </a:r>
            <a:r>
              <a:rPr lang="en-US" dirty="0" err="1">
                <a:solidFill>
                  <a:schemeClr val="tx1"/>
                </a:solidFill>
              </a:rPr>
              <a:t>sx</a:t>
            </a:r>
            <a:endParaRPr lang="en-US" dirty="0">
              <a:solidFill>
                <a:schemeClr val="tx1"/>
              </a:solidFill>
            </a:endParaRPr>
          </a:p>
          <a:p>
            <a:pPr fontAlgn="auto">
              <a:spcAft>
                <a:spcPts val="0"/>
              </a:spcAft>
              <a:buFont typeface="Arial" pitchFamily="34" charset="0"/>
              <a:buChar char="•"/>
              <a:defRPr/>
            </a:pPr>
            <a:r>
              <a:rPr lang="en-US" dirty="0"/>
              <a:t>Gonorrhea / chlamydia </a:t>
            </a:r>
          </a:p>
          <a:p>
            <a:pPr lvl="1" fontAlgn="auto">
              <a:spcAft>
                <a:spcPts val="0"/>
              </a:spcAft>
              <a:buFont typeface="Arial" pitchFamily="34" charset="0"/>
              <a:buChar char="•"/>
              <a:defRPr/>
            </a:pPr>
            <a:r>
              <a:rPr lang="en-US" dirty="0">
                <a:solidFill>
                  <a:schemeClr val="tx1"/>
                </a:solidFill>
              </a:rPr>
              <a:t>3 sites if necessary</a:t>
            </a:r>
          </a:p>
          <a:p>
            <a:pPr fontAlgn="auto">
              <a:spcAft>
                <a:spcPts val="0"/>
              </a:spcAft>
              <a:buFont typeface="Arial" pitchFamily="34" charset="0"/>
              <a:buChar char="•"/>
              <a:defRPr/>
            </a:pPr>
            <a:r>
              <a:rPr lang="en-US" dirty="0"/>
              <a:t>Trichomonas – check UA or NAAT</a:t>
            </a:r>
          </a:p>
          <a:p>
            <a:pPr fontAlgn="auto">
              <a:spcAft>
                <a:spcPts val="0"/>
              </a:spcAft>
              <a:buFont typeface="Arial" pitchFamily="34" charset="0"/>
              <a:buChar char="•"/>
              <a:defRPr/>
            </a:pPr>
            <a:r>
              <a:rPr lang="en-US" dirty="0"/>
              <a:t>Pregnancy test</a:t>
            </a:r>
          </a:p>
          <a:p>
            <a:pPr fontAlgn="auto">
              <a:spcAft>
                <a:spcPts val="0"/>
              </a:spcAft>
              <a:buFont typeface="Arial" pitchFamily="34" charset="0"/>
              <a:buChar char="•"/>
              <a:defRPr/>
            </a:pPr>
            <a:r>
              <a:rPr lang="en-US" dirty="0"/>
              <a:t>Women should have cervical pap within onset of sexual activity (latest age 21)</a:t>
            </a:r>
          </a:p>
          <a:p>
            <a:pPr lvl="1" fontAlgn="auto">
              <a:spcAft>
                <a:spcPts val="0"/>
              </a:spcAft>
              <a:buFont typeface="Arial" pitchFamily="34" charset="0"/>
              <a:buChar char="•"/>
              <a:defRPr/>
            </a:pPr>
            <a:r>
              <a:rPr lang="en-US" dirty="0">
                <a:solidFill>
                  <a:schemeClr val="tx1"/>
                </a:solidFill>
              </a:rPr>
              <a:t>With HPV if over 30</a:t>
            </a:r>
          </a:p>
          <a:p>
            <a:pPr fontAlgn="auto">
              <a:spcAft>
                <a:spcPts val="0"/>
              </a:spcAft>
              <a:buFont typeface="Arial" pitchFamily="34" charset="0"/>
              <a:buChar char="•"/>
              <a:defRPr/>
            </a:pPr>
            <a:r>
              <a:rPr lang="en-US" dirty="0"/>
              <a:t>MSM and women with </a:t>
            </a:r>
            <a:r>
              <a:rPr lang="en-US" dirty="0" err="1"/>
              <a:t>hx</a:t>
            </a:r>
            <a:r>
              <a:rPr lang="en-US" dirty="0"/>
              <a:t> genital HPV or abnormal cervical pap, or warts, or receptive anal sex should have annual anal pap</a:t>
            </a:r>
          </a:p>
        </p:txBody>
      </p:sp>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Latent TB</a:t>
            </a:r>
          </a:p>
        </p:txBody>
      </p:sp>
      <p:sp>
        <p:nvSpPr>
          <p:cNvPr id="24578" name="Content Placeholder 2"/>
          <p:cNvSpPr>
            <a:spLocks noGrp="1"/>
          </p:cNvSpPr>
          <p:nvPr>
            <p:ph idx="1"/>
          </p:nvPr>
        </p:nvSpPr>
        <p:spPr/>
        <p:txBody>
          <a:bodyPr/>
          <a:lstStyle/>
          <a:p>
            <a:r>
              <a:rPr lang="en-US" dirty="0"/>
              <a:t>TB is 3-12x higher in patients with HIV than general population</a:t>
            </a:r>
          </a:p>
          <a:p>
            <a:r>
              <a:rPr lang="en-US" dirty="0"/>
              <a:t>Patients with HIV with LTBI are at a much higher risk of converting to active TB than those without HIV</a:t>
            </a:r>
          </a:p>
          <a:p>
            <a:r>
              <a:rPr lang="en-US" dirty="0"/>
              <a:t>Treatment of LTBI decreases risk of active TB 62% and death by 26%</a:t>
            </a:r>
          </a:p>
        </p:txBody>
      </p:sp>
      <p:pic>
        <p:nvPicPr>
          <p:cNvPr id="24579" name="Picture 3"/>
          <p:cNvPicPr>
            <a:picLocks noChangeAspect="1" noChangeArrowheads="1"/>
          </p:cNvPicPr>
          <p:nvPr/>
        </p:nvPicPr>
        <p:blipFill>
          <a:blip r:embed="rId2" cstate="print"/>
          <a:srcRect/>
          <a:stretch>
            <a:fillRect/>
          </a:stretch>
        </p:blipFill>
        <p:spPr bwMode="auto">
          <a:xfrm>
            <a:off x="2400300" y="5297488"/>
            <a:ext cx="4343400" cy="828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t>Testing for Latent TB</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Test at time of diagnosis or entry into the clinic</a:t>
            </a:r>
          </a:p>
          <a:p>
            <a:pPr fontAlgn="auto">
              <a:spcAft>
                <a:spcPts val="0"/>
              </a:spcAft>
              <a:buFont typeface="Arial" pitchFamily="34" charset="0"/>
              <a:buChar char="•"/>
              <a:defRPr/>
            </a:pPr>
            <a:r>
              <a:rPr lang="en-US" dirty="0"/>
              <a:t>Test again if patient has AIDS, and now CD4 is over 200</a:t>
            </a:r>
          </a:p>
          <a:p>
            <a:pPr fontAlgn="auto">
              <a:spcAft>
                <a:spcPts val="0"/>
              </a:spcAft>
              <a:buFont typeface="Arial" pitchFamily="34" charset="0"/>
              <a:buChar char="•"/>
              <a:defRPr/>
            </a:pPr>
            <a:r>
              <a:rPr lang="en-US" dirty="0"/>
              <a:t>Annual testing for TB is for patients with repeated risk or ongoing exposure – </a:t>
            </a:r>
            <a:r>
              <a:rPr lang="en-US" i="1" dirty="0"/>
              <a:t>we should do this annually on all patients</a:t>
            </a:r>
            <a:endParaRPr lang="en-US" dirty="0"/>
          </a:p>
          <a:p>
            <a:pPr fontAlgn="auto">
              <a:spcAft>
                <a:spcPts val="0"/>
              </a:spcAft>
              <a:buFont typeface="Arial" pitchFamily="34" charset="0"/>
              <a:buChar char="•"/>
              <a:defRPr/>
            </a:pPr>
            <a:r>
              <a:rPr lang="en-US" dirty="0"/>
              <a:t>Use either TST (PPD; &gt;5mm = positive) or IGRA – but not both (on the same patient)– to screen for TB</a:t>
            </a:r>
          </a:p>
          <a:p>
            <a:pPr fontAlgn="auto">
              <a:spcAft>
                <a:spcPts val="0"/>
              </a:spcAft>
              <a:buFont typeface="Arial" pitchFamily="34" charset="0"/>
              <a:buChar char="•"/>
              <a:defRPr/>
            </a:pPr>
            <a:r>
              <a:rPr lang="en-US" dirty="0"/>
              <a:t>No need for testing if patients already have documented test and treatment for TB or LTBI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C083-27CE-AAAA-D3C3-0BABAF230FC8}"/>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0B948EB2-0762-F5F1-0E8E-F8168D9FEA0F}"/>
              </a:ext>
            </a:extLst>
          </p:cNvPr>
          <p:cNvSpPr>
            <a:spLocks noGrp="1"/>
          </p:cNvSpPr>
          <p:nvPr>
            <p:ph idx="1"/>
          </p:nvPr>
        </p:nvSpPr>
        <p:spPr>
          <a:xfrm>
            <a:off x="457200" y="1600200"/>
            <a:ext cx="8229600" cy="4572000"/>
          </a:xfrm>
        </p:spPr>
        <p:txBody>
          <a:bodyPr>
            <a:normAutofit lnSpcReduction="10000"/>
          </a:bodyPr>
          <a:lstStyle/>
          <a:p>
            <a:pPr marL="0" indent="0">
              <a:buNone/>
            </a:pPr>
            <a:r>
              <a:rPr lang="en-US" dirty="0"/>
              <a:t>The MidAtlantic AIDS Education and Training Center (MAAETC) is supported by DHHS, Health Resources and Services Administration (HRSA) as part of a cooperative agreement of $2,917,621 and 0% financed with non-governmental sources. The program aims to provides HIV training and technical assistance to USPHS Region 3 (Pennsylvania, Maryland, Delaware, the District of Columbia, Virginia, and West Virginia).</a:t>
            </a:r>
          </a:p>
          <a:p>
            <a:pPr marL="0" indent="0">
              <a:buNone/>
            </a:pPr>
            <a:endParaRPr lang="en-US" dirty="0"/>
          </a:p>
          <a:p>
            <a:pPr marL="0" indent="0">
              <a:buNone/>
            </a:pPr>
            <a:r>
              <a:rPr lang="en-US" dirty="0"/>
              <a:t>The contents in this presentation are those of the author(s) and do not necessarily represent the official views of, nor an endorsement, by HRSA, HHS, or the U.S. Government. For more information, please visit HRSA.gov.</a:t>
            </a:r>
          </a:p>
          <a:p>
            <a:pPr marL="0" indent="0">
              <a:buNone/>
            </a:pPr>
            <a:endParaRPr lang="en-US" dirty="0"/>
          </a:p>
        </p:txBody>
      </p:sp>
      <p:sp>
        <p:nvSpPr>
          <p:cNvPr id="4" name="Footer Placeholder 3">
            <a:extLst>
              <a:ext uri="{FF2B5EF4-FFF2-40B4-BE49-F238E27FC236}">
                <a16:creationId xmlns:a16="http://schemas.microsoft.com/office/drawing/2014/main" id="{E9E3A40C-ECB4-6FF0-183F-FCBE648D531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E2C7C7E1-4A5E-E9E6-C2D8-6F5D201A2B5A}"/>
              </a:ext>
            </a:extLst>
          </p:cNvPr>
          <p:cNvSpPr>
            <a:spLocks noGrp="1"/>
          </p:cNvSpPr>
          <p:nvPr>
            <p:ph type="sldNum" sz="quarter" idx="12"/>
          </p:nvPr>
        </p:nvSpPr>
        <p:spPr/>
        <p:txBody>
          <a:bodyPr/>
          <a:lstStyle/>
          <a:p>
            <a:pPr>
              <a:defRPr/>
            </a:pPr>
            <a:fld id="{51C76CC5-22A4-4AE5-BE33-E6B06D519986}" type="slidenum">
              <a:rPr lang="en-US" smtClean="0"/>
              <a:pPr>
                <a:defRPr/>
              </a:pPr>
              <a:t>2</a:t>
            </a:fld>
            <a:endParaRPr lang="en-US"/>
          </a:p>
        </p:txBody>
      </p:sp>
    </p:spTree>
    <p:extLst>
      <p:ext uri="{BB962C8B-B14F-4D97-AF65-F5344CB8AC3E}">
        <p14:creationId xmlns:p14="http://schemas.microsoft.com/office/powerpoint/2010/main" val="155993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304800"/>
            <a:ext cx="8229600" cy="1143000"/>
          </a:xfrm>
        </p:spPr>
        <p:txBody>
          <a:bodyPr/>
          <a:lstStyle/>
          <a:p>
            <a:r>
              <a:rPr lang="en-US" dirty="0"/>
              <a:t>Positive TB test</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Screen for symptoms and order CXR</a:t>
            </a:r>
          </a:p>
          <a:p>
            <a:pPr fontAlgn="auto">
              <a:spcAft>
                <a:spcPts val="0"/>
              </a:spcAft>
              <a:buFont typeface="Arial" pitchFamily="34" charset="0"/>
              <a:buChar char="•"/>
              <a:defRPr/>
            </a:pPr>
            <a:r>
              <a:rPr lang="en-US" dirty="0"/>
              <a:t>If CXR negative and asymptomatic, can treat for LTBI</a:t>
            </a:r>
          </a:p>
          <a:p>
            <a:pPr lvl="1" fontAlgn="auto">
              <a:spcAft>
                <a:spcPts val="0"/>
              </a:spcAft>
              <a:buFont typeface="Arial" pitchFamily="34" charset="0"/>
              <a:buChar char="–"/>
              <a:defRPr/>
            </a:pPr>
            <a:r>
              <a:rPr lang="en-US" sz="2400" dirty="0">
                <a:solidFill>
                  <a:schemeClr val="tx1"/>
                </a:solidFill>
              </a:rPr>
              <a:t>INH x 9 months (with </a:t>
            </a:r>
            <a:r>
              <a:rPr lang="en-US" sz="2400" dirty="0" err="1">
                <a:solidFill>
                  <a:schemeClr val="tx1"/>
                </a:solidFill>
              </a:rPr>
              <a:t>Vit</a:t>
            </a:r>
            <a:r>
              <a:rPr lang="en-US" sz="2400" dirty="0">
                <a:solidFill>
                  <a:schemeClr val="tx1"/>
                </a:solidFill>
              </a:rPr>
              <a:t> B6)</a:t>
            </a:r>
          </a:p>
          <a:p>
            <a:pPr lvl="1" fontAlgn="auto">
              <a:spcAft>
                <a:spcPts val="0"/>
              </a:spcAft>
              <a:buFont typeface="Arial" pitchFamily="34" charset="0"/>
              <a:buChar char="–"/>
              <a:defRPr/>
            </a:pPr>
            <a:r>
              <a:rPr lang="en-US" sz="2400" dirty="0">
                <a:solidFill>
                  <a:schemeClr val="tx1"/>
                </a:solidFill>
              </a:rPr>
              <a:t>INH weekly + </a:t>
            </a:r>
            <a:r>
              <a:rPr lang="en-US" sz="2400" dirty="0" err="1">
                <a:solidFill>
                  <a:schemeClr val="tx1"/>
                </a:solidFill>
              </a:rPr>
              <a:t>rifapentene</a:t>
            </a:r>
            <a:r>
              <a:rPr lang="en-US" sz="2400" dirty="0">
                <a:solidFill>
                  <a:schemeClr val="tx1"/>
                </a:solidFill>
              </a:rPr>
              <a:t> x 12 weeks - for patients with HIV (check drug interactions)</a:t>
            </a:r>
          </a:p>
          <a:p>
            <a:pPr lvl="1" fontAlgn="auto">
              <a:spcAft>
                <a:spcPts val="0"/>
              </a:spcAft>
              <a:buFont typeface="Arial" pitchFamily="34" charset="0"/>
              <a:buChar char="–"/>
              <a:defRPr/>
            </a:pPr>
            <a:r>
              <a:rPr lang="en-US" sz="2400" dirty="0">
                <a:solidFill>
                  <a:schemeClr val="tx1"/>
                </a:solidFill>
              </a:rPr>
              <a:t>Should have patients on ARVs as well</a:t>
            </a:r>
          </a:p>
          <a:p>
            <a:pPr lvl="1" fontAlgn="auto">
              <a:spcAft>
                <a:spcPts val="0"/>
              </a:spcAft>
              <a:buFont typeface="Arial" pitchFamily="34" charset="0"/>
              <a:buChar char="–"/>
              <a:defRPr/>
            </a:pPr>
            <a:r>
              <a:rPr lang="en-US" sz="2400" dirty="0">
                <a:solidFill>
                  <a:schemeClr val="tx1"/>
                </a:solidFill>
              </a:rPr>
              <a:t>Patients should be followed monthly on INH so can be evaluated / labs checked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Upon Initiation of Care</a:t>
            </a:r>
          </a:p>
        </p:txBody>
      </p:sp>
      <p:sp>
        <p:nvSpPr>
          <p:cNvPr id="29698" name="Content Placeholder 2"/>
          <p:cNvSpPr>
            <a:spLocks noGrp="1"/>
          </p:cNvSpPr>
          <p:nvPr>
            <p:ph idx="1"/>
          </p:nvPr>
        </p:nvSpPr>
        <p:spPr/>
        <p:txBody>
          <a:bodyPr/>
          <a:lstStyle/>
          <a:p>
            <a:r>
              <a:rPr lang="en-US" dirty="0"/>
              <a:t>Risk reduction strategies and counseling</a:t>
            </a:r>
          </a:p>
          <a:p>
            <a:pPr lvl="1"/>
            <a:r>
              <a:rPr lang="en-US" dirty="0">
                <a:solidFill>
                  <a:schemeClr val="tx1"/>
                </a:solidFill>
              </a:rPr>
              <a:t>By provider as well as anyone else</a:t>
            </a:r>
          </a:p>
          <a:p>
            <a:pPr lvl="1"/>
            <a:r>
              <a:rPr lang="en-US" dirty="0">
                <a:solidFill>
                  <a:schemeClr val="tx1"/>
                </a:solidFill>
              </a:rPr>
              <a:t>Pamphlets</a:t>
            </a:r>
          </a:p>
          <a:p>
            <a:pPr lvl="1"/>
            <a:r>
              <a:rPr lang="en-US" dirty="0">
                <a:solidFill>
                  <a:schemeClr val="tx1"/>
                </a:solidFill>
              </a:rPr>
              <a:t>Condoms</a:t>
            </a:r>
          </a:p>
          <a:p>
            <a:pPr lvl="1"/>
            <a:r>
              <a:rPr lang="en-US" dirty="0">
                <a:solidFill>
                  <a:schemeClr val="tx1"/>
                </a:solidFill>
              </a:rPr>
              <a:t>Other education (videos, etc.)</a:t>
            </a:r>
          </a:p>
          <a:p>
            <a:r>
              <a:rPr lang="en-US" dirty="0"/>
              <a:t>Especially for those who are engaging in high-risk activities</a:t>
            </a:r>
          </a:p>
          <a:p>
            <a:r>
              <a:rPr lang="en-US" dirty="0"/>
              <a:t>Partner notification for those newly diagnosed</a:t>
            </a:r>
          </a:p>
        </p:txBody>
      </p:sp>
    </p:spTree>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04800"/>
            <a:ext cx="8229600" cy="1143000"/>
          </a:xfrm>
        </p:spPr>
        <p:txBody>
          <a:bodyPr/>
          <a:lstStyle/>
          <a:p>
            <a:r>
              <a:rPr lang="en-US" dirty="0"/>
              <a:t>Schedule of Care</a:t>
            </a:r>
          </a:p>
        </p:txBody>
      </p:sp>
      <p:sp>
        <p:nvSpPr>
          <p:cNvPr id="3" name="Content Placeholder 2"/>
          <p:cNvSpPr>
            <a:spLocks noGrp="1"/>
          </p:cNvSpPr>
          <p:nvPr>
            <p:ph idx="1"/>
          </p:nvPr>
        </p:nvSpPr>
        <p:spPr>
          <a:xfrm>
            <a:off x="457200" y="1447800"/>
            <a:ext cx="8229600" cy="4525963"/>
          </a:xfrm>
        </p:spPr>
        <p:txBody>
          <a:bodyPr rtlCol="0">
            <a:normAutofit/>
          </a:bodyPr>
          <a:lstStyle/>
          <a:p>
            <a:pPr fontAlgn="auto">
              <a:spcAft>
                <a:spcPts val="0"/>
              </a:spcAft>
              <a:buFont typeface="Arial" pitchFamily="34" charset="0"/>
              <a:buChar char="•"/>
              <a:defRPr/>
            </a:pPr>
            <a:r>
              <a:rPr lang="en-US" dirty="0"/>
              <a:t>Viral Load</a:t>
            </a:r>
          </a:p>
          <a:p>
            <a:pPr lvl="1" fontAlgn="auto">
              <a:spcAft>
                <a:spcPts val="0"/>
              </a:spcAft>
              <a:buFont typeface="Arial" pitchFamily="34" charset="0"/>
              <a:buChar char="–"/>
              <a:defRPr/>
            </a:pPr>
            <a:r>
              <a:rPr lang="en-US" sz="2400" dirty="0">
                <a:solidFill>
                  <a:schemeClr val="tx1"/>
                </a:solidFill>
              </a:rPr>
              <a:t>Every 3-4 months</a:t>
            </a:r>
          </a:p>
          <a:p>
            <a:pPr lvl="1" fontAlgn="auto">
              <a:spcAft>
                <a:spcPts val="0"/>
              </a:spcAft>
              <a:buFont typeface="Arial" pitchFamily="34" charset="0"/>
              <a:buChar char="–"/>
              <a:defRPr/>
            </a:pPr>
            <a:r>
              <a:rPr lang="en-US" sz="2400" dirty="0">
                <a:solidFill>
                  <a:schemeClr val="tx1"/>
                </a:solidFill>
              </a:rPr>
              <a:t>Every 6 months if undetectable, adherent and stable for 2+ years</a:t>
            </a:r>
          </a:p>
          <a:p>
            <a:pPr lvl="1" fontAlgn="auto">
              <a:spcAft>
                <a:spcPts val="0"/>
              </a:spcAft>
              <a:buFont typeface="Arial" pitchFamily="34" charset="0"/>
              <a:buChar char="–"/>
              <a:defRPr/>
            </a:pPr>
            <a:r>
              <a:rPr lang="en-US" sz="2400" dirty="0">
                <a:solidFill>
                  <a:schemeClr val="tx1"/>
                </a:solidFill>
              </a:rPr>
              <a:t>After initiation or change:</a:t>
            </a:r>
          </a:p>
          <a:p>
            <a:pPr lvl="2" fontAlgn="auto">
              <a:spcAft>
                <a:spcPts val="0"/>
              </a:spcAft>
              <a:buFont typeface="Arial" pitchFamily="34" charset="0"/>
              <a:buChar char="•"/>
              <a:defRPr/>
            </a:pPr>
            <a:r>
              <a:rPr lang="en-US" sz="2400" dirty="0"/>
              <a:t>Within 2-4 weeks (and no longer than 8 weeks)</a:t>
            </a:r>
          </a:p>
          <a:p>
            <a:pPr lvl="2" fontAlgn="auto">
              <a:spcAft>
                <a:spcPts val="0"/>
              </a:spcAft>
              <a:buFont typeface="Arial" pitchFamily="34" charset="0"/>
              <a:buChar char="•"/>
              <a:defRPr/>
            </a:pPr>
            <a:r>
              <a:rPr lang="en-US" sz="2400" dirty="0"/>
              <a:t>Repeat testing every 4-8 weeks until undetectable</a:t>
            </a:r>
          </a:p>
          <a:p>
            <a:pPr lvl="1" fontAlgn="auto">
              <a:spcAft>
                <a:spcPts val="0"/>
              </a:spcAft>
              <a:buFont typeface="Arial" pitchFamily="34" charset="0"/>
              <a:buChar char="–"/>
              <a:defRPr/>
            </a:pPr>
            <a:r>
              <a:rPr lang="en-US" sz="2400" dirty="0">
                <a:solidFill>
                  <a:schemeClr val="tx1"/>
                </a:solidFill>
              </a:rPr>
              <a:t>DHHS guidelines state virological suppression at VL &lt;200</a:t>
            </a:r>
          </a:p>
          <a:p>
            <a:pPr marL="914400" lvl="2" indent="0" fontAlgn="auto">
              <a:spcAft>
                <a:spcPts val="0"/>
              </a:spcAft>
              <a:buFont typeface="Arial" pitchFamily="34" charset="0"/>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229600" cy="868362"/>
          </a:xfrm>
        </p:spPr>
        <p:txBody>
          <a:bodyPr/>
          <a:lstStyle/>
          <a:p>
            <a:r>
              <a:rPr lang="en-US" dirty="0"/>
              <a:t>Schedule of Care</a:t>
            </a:r>
          </a:p>
        </p:txBody>
      </p:sp>
      <p:sp>
        <p:nvSpPr>
          <p:cNvPr id="31746" name="Content Placeholder 2"/>
          <p:cNvSpPr>
            <a:spLocks noGrp="1"/>
          </p:cNvSpPr>
          <p:nvPr>
            <p:ph idx="1"/>
          </p:nvPr>
        </p:nvSpPr>
        <p:spPr>
          <a:xfrm>
            <a:off x="457200" y="1143000"/>
            <a:ext cx="8229600" cy="4983163"/>
          </a:xfrm>
        </p:spPr>
        <p:txBody>
          <a:bodyPr>
            <a:normAutofit/>
          </a:bodyPr>
          <a:lstStyle/>
          <a:p>
            <a:r>
              <a:rPr lang="en-US" dirty="0"/>
              <a:t>CD4 counts</a:t>
            </a:r>
          </a:p>
          <a:p>
            <a:pPr lvl="1"/>
            <a:r>
              <a:rPr lang="en-US" sz="2400" dirty="0">
                <a:solidFill>
                  <a:schemeClr val="tx1"/>
                </a:solidFill>
              </a:rPr>
              <a:t>Every 3-4 months</a:t>
            </a:r>
          </a:p>
          <a:p>
            <a:pPr lvl="1"/>
            <a:r>
              <a:rPr lang="en-US" sz="2400" dirty="0">
                <a:solidFill>
                  <a:schemeClr val="tx1"/>
                </a:solidFill>
              </a:rPr>
              <a:t>If CD4 well above 300, and clinically stable, can consider checking every 6-12 months unless change in patient’s status</a:t>
            </a:r>
          </a:p>
          <a:p>
            <a:pPr lvl="1"/>
            <a:r>
              <a:rPr lang="en-US" sz="2400" dirty="0">
                <a:solidFill>
                  <a:schemeClr val="tx1"/>
                </a:solidFill>
              </a:rPr>
              <a:t>If over 500 and undetectable x 2 years, optional</a:t>
            </a:r>
          </a:p>
          <a:p>
            <a:r>
              <a:rPr lang="en-US" dirty="0"/>
              <a:t>STD screening, TB tests</a:t>
            </a:r>
          </a:p>
          <a:p>
            <a:pPr lvl="1"/>
            <a:r>
              <a:rPr lang="en-US" sz="2400" dirty="0">
                <a:solidFill>
                  <a:schemeClr val="tx1"/>
                </a:solidFill>
              </a:rPr>
              <a:t>Repeated periodically based on signs/</a:t>
            </a:r>
            <a:r>
              <a:rPr lang="en-US" sz="2400" dirty="0" err="1">
                <a:solidFill>
                  <a:schemeClr val="tx1"/>
                </a:solidFill>
              </a:rPr>
              <a:t>sx</a:t>
            </a:r>
            <a:r>
              <a:rPr lang="en-US" sz="2400" dirty="0">
                <a:solidFill>
                  <a:schemeClr val="tx1"/>
                </a:solidFill>
              </a:rPr>
              <a:t>, risk and possible exposures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9974-DCF1-4F7A-970D-56AE410795FD}"/>
              </a:ext>
            </a:extLst>
          </p:cNvPr>
          <p:cNvSpPr>
            <a:spLocks noGrp="1"/>
          </p:cNvSpPr>
          <p:nvPr>
            <p:ph type="title"/>
          </p:nvPr>
        </p:nvSpPr>
        <p:spPr/>
        <p:txBody>
          <a:bodyPr/>
          <a:lstStyle/>
          <a:p>
            <a:r>
              <a:rPr lang="en-US" dirty="0"/>
              <a:t>Schedule of Care</a:t>
            </a:r>
          </a:p>
        </p:txBody>
      </p:sp>
      <p:sp>
        <p:nvSpPr>
          <p:cNvPr id="3" name="Content Placeholder 2">
            <a:extLst>
              <a:ext uri="{FF2B5EF4-FFF2-40B4-BE49-F238E27FC236}">
                <a16:creationId xmlns:a16="http://schemas.microsoft.com/office/drawing/2014/main" id="{B62B5D7D-C553-4541-BB66-11ECDE3B06D7}"/>
              </a:ext>
            </a:extLst>
          </p:cNvPr>
          <p:cNvSpPr>
            <a:spLocks noGrp="1"/>
          </p:cNvSpPr>
          <p:nvPr>
            <p:ph idx="1"/>
          </p:nvPr>
        </p:nvSpPr>
        <p:spPr/>
        <p:txBody>
          <a:bodyPr/>
          <a:lstStyle/>
          <a:p>
            <a:r>
              <a:rPr lang="en-US" dirty="0"/>
              <a:t>Depression screening at least yearly</a:t>
            </a:r>
          </a:p>
          <a:p>
            <a:r>
              <a:rPr lang="en-US" dirty="0"/>
              <a:t>Substance abuse and risk screening every visit</a:t>
            </a:r>
          </a:p>
          <a:p>
            <a:r>
              <a:rPr lang="en-US" dirty="0"/>
              <a:t>A1c, lipids</a:t>
            </a:r>
          </a:p>
          <a:p>
            <a:r>
              <a:rPr lang="en-US" dirty="0"/>
              <a:t>STD screening every 3-6 months if risk factors</a:t>
            </a:r>
          </a:p>
          <a:p>
            <a:pPr lvl="1"/>
            <a:r>
              <a:rPr lang="en-US" dirty="0">
                <a:solidFill>
                  <a:schemeClr val="tx1"/>
                </a:solidFill>
              </a:rPr>
              <a:t>Trichomonas annually</a:t>
            </a:r>
          </a:p>
          <a:p>
            <a:r>
              <a:rPr lang="en-US" dirty="0"/>
              <a:t>DEXA scan over 50</a:t>
            </a:r>
          </a:p>
          <a:p>
            <a:endParaRPr lang="en-US" dirty="0"/>
          </a:p>
        </p:txBody>
      </p:sp>
    </p:spTree>
    <p:extLst>
      <p:ext uri="{BB962C8B-B14F-4D97-AF65-F5344CB8AC3E}">
        <p14:creationId xmlns:p14="http://schemas.microsoft.com/office/powerpoint/2010/main" val="241589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t>Vaccinations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The likelihood of response is greatest in patients with higher CD4 count on ARVs</a:t>
            </a:r>
          </a:p>
          <a:p>
            <a:pPr fontAlgn="auto">
              <a:spcAft>
                <a:spcPts val="0"/>
              </a:spcAft>
              <a:buFont typeface="Arial" pitchFamily="34" charset="0"/>
              <a:buChar char="•"/>
              <a:defRPr/>
            </a:pPr>
            <a:r>
              <a:rPr lang="en-US" dirty="0"/>
              <a:t>Influenza</a:t>
            </a:r>
          </a:p>
          <a:p>
            <a:pPr lvl="1" fontAlgn="auto">
              <a:spcAft>
                <a:spcPts val="0"/>
              </a:spcAft>
              <a:buFont typeface="Arial" pitchFamily="34" charset="0"/>
              <a:buChar char="–"/>
              <a:defRPr/>
            </a:pPr>
            <a:r>
              <a:rPr lang="en-US" dirty="0">
                <a:solidFill>
                  <a:schemeClr val="tx1"/>
                </a:solidFill>
              </a:rPr>
              <a:t>Yearly</a:t>
            </a:r>
          </a:p>
          <a:p>
            <a:pPr fontAlgn="auto">
              <a:spcAft>
                <a:spcPts val="0"/>
              </a:spcAft>
              <a:buFont typeface="Arial" pitchFamily="34" charset="0"/>
              <a:buChar char="–"/>
              <a:defRPr/>
            </a:pPr>
            <a:r>
              <a:rPr lang="en-US" dirty="0"/>
              <a:t>COVID-19 </a:t>
            </a:r>
          </a:p>
          <a:p>
            <a:pPr lvl="1" fontAlgn="auto">
              <a:spcAft>
                <a:spcPts val="0"/>
              </a:spcAft>
              <a:buFont typeface="Arial" pitchFamily="34" charset="0"/>
              <a:buChar char="–"/>
              <a:defRPr/>
            </a:pPr>
            <a:r>
              <a:rPr lang="en-US" dirty="0">
                <a:solidFill>
                  <a:schemeClr val="tx1"/>
                </a:solidFill>
              </a:rPr>
              <a:t>All people regardless of CD4 or VL</a:t>
            </a:r>
          </a:p>
          <a:p>
            <a:pPr lvl="2" fontAlgn="auto">
              <a:spcAft>
                <a:spcPts val="0"/>
              </a:spcAft>
              <a:buFont typeface="Arial" pitchFamily="34" charset="0"/>
              <a:buChar char="–"/>
              <a:defRPr/>
            </a:pPr>
            <a:r>
              <a:rPr lang="en-US" dirty="0"/>
              <a:t>Follow current guidelines </a:t>
            </a:r>
          </a:p>
          <a:p>
            <a:pPr lvl="2" fontAlgn="auto">
              <a:spcAft>
                <a:spcPts val="0"/>
              </a:spcAft>
              <a:buFont typeface="Arial" pitchFamily="34" charset="0"/>
              <a:buChar char="–"/>
              <a:defRPr/>
            </a:pPr>
            <a:r>
              <a:rPr lang="en-US" dirty="0"/>
              <a:t>Yearly monovalent vaccine (as of fall 2023)</a:t>
            </a:r>
            <a:endParaRPr lang="en-US" dirty="0">
              <a:solidFill>
                <a:schemeClr val="tx1"/>
              </a:solidFill>
            </a:endParaRPr>
          </a:p>
          <a:p>
            <a:pPr fontAlgn="auto">
              <a:spcAft>
                <a:spcPts val="0"/>
              </a:spcAft>
              <a:buFont typeface="Arial" pitchFamily="34" charset="0"/>
              <a:buChar char="•"/>
              <a:defRPr/>
            </a:pPr>
            <a:r>
              <a:rPr lang="en-US" dirty="0"/>
              <a:t>Tdap – every 10 years (and during the 3</a:t>
            </a:r>
            <a:r>
              <a:rPr lang="en-US" baseline="30000" dirty="0"/>
              <a:t>rd</a:t>
            </a:r>
            <a:r>
              <a:rPr lang="en-US" dirty="0"/>
              <a:t> trimester of </a:t>
            </a:r>
            <a:r>
              <a:rPr lang="en-US" i="1" dirty="0"/>
              <a:t>each</a:t>
            </a:r>
            <a:r>
              <a:rPr lang="en-US" dirty="0"/>
              <a:t> pregnancy)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D63-E0FB-63B1-43E3-42202D17756A}"/>
              </a:ext>
            </a:extLst>
          </p:cNvPr>
          <p:cNvSpPr>
            <a:spLocks noGrp="1"/>
          </p:cNvSpPr>
          <p:nvPr>
            <p:ph type="title"/>
          </p:nvPr>
        </p:nvSpPr>
        <p:spPr/>
        <p:txBody>
          <a:bodyPr/>
          <a:lstStyle/>
          <a:p>
            <a:pPr algn="ctr"/>
            <a:r>
              <a:rPr lang="en-US" dirty="0"/>
              <a:t>Influenza Vaccination</a:t>
            </a:r>
          </a:p>
        </p:txBody>
      </p:sp>
      <p:pic>
        <p:nvPicPr>
          <p:cNvPr id="5" name="Content Placeholder 4">
            <a:extLst>
              <a:ext uri="{FF2B5EF4-FFF2-40B4-BE49-F238E27FC236}">
                <a16:creationId xmlns:a16="http://schemas.microsoft.com/office/drawing/2014/main" id="{558433E1-8D62-20AB-B751-21B52FFB551C}"/>
              </a:ext>
            </a:extLst>
          </p:cNvPr>
          <p:cNvPicPr>
            <a:picLocks noGrp="1" noChangeAspect="1"/>
          </p:cNvPicPr>
          <p:nvPr>
            <p:ph sz="half" idx="1"/>
          </p:nvPr>
        </p:nvPicPr>
        <p:blipFill>
          <a:blip r:embed="rId2"/>
          <a:stretch>
            <a:fillRect/>
          </a:stretch>
        </p:blipFill>
        <p:spPr>
          <a:xfrm>
            <a:off x="320067" y="2017975"/>
            <a:ext cx="4309084" cy="2721806"/>
          </a:xfrm>
        </p:spPr>
      </p:pic>
      <p:sp>
        <p:nvSpPr>
          <p:cNvPr id="6" name="Content Placeholder 5">
            <a:extLst>
              <a:ext uri="{FF2B5EF4-FFF2-40B4-BE49-F238E27FC236}">
                <a16:creationId xmlns:a16="http://schemas.microsoft.com/office/drawing/2014/main" id="{B6D26F73-651D-8F21-0946-B638DAE72B6C}"/>
              </a:ext>
            </a:extLst>
          </p:cNvPr>
          <p:cNvSpPr>
            <a:spLocks noGrp="1"/>
          </p:cNvSpPr>
          <p:nvPr>
            <p:ph sz="half" idx="2"/>
          </p:nvPr>
        </p:nvSpPr>
        <p:spPr/>
        <p:txBody>
          <a:bodyPr/>
          <a:lstStyle/>
          <a:p>
            <a:r>
              <a:rPr lang="en-US" b="0" i="0" dirty="0">
                <a:solidFill>
                  <a:srgbClr val="000000"/>
                </a:solidFill>
                <a:effectLst/>
                <a:highlight>
                  <a:srgbClr val="FFFFFF"/>
                </a:highlight>
                <a:latin typeface="Nunito" pitchFamily="2" charset="0"/>
              </a:rPr>
              <a:t>All flu vaccines for the 2024-2025 season are anticipated to be trivalent in the United States.</a:t>
            </a:r>
          </a:p>
          <a:p>
            <a:r>
              <a:rPr lang="en-US" b="1" i="0" dirty="0">
                <a:solidFill>
                  <a:srgbClr val="000000"/>
                </a:solidFill>
                <a:effectLst/>
                <a:highlight>
                  <a:srgbClr val="FFFFFF"/>
                </a:highlight>
                <a:latin typeface="Nunito" pitchFamily="2" charset="0"/>
              </a:rPr>
              <a:t>Routine annual influenza vaccination of all persons aged ≥6 months </a:t>
            </a:r>
            <a:r>
              <a:rPr lang="en-US" b="0" i="0" dirty="0">
                <a:solidFill>
                  <a:srgbClr val="000000"/>
                </a:solidFill>
                <a:effectLst/>
                <a:highlight>
                  <a:srgbClr val="FFFFFF"/>
                </a:highlight>
                <a:latin typeface="Nunito" pitchFamily="2" charset="0"/>
              </a:rPr>
              <a:t>who do not have contraindications continues to be recommended.</a:t>
            </a:r>
            <a:endParaRPr lang="en-US" dirty="0">
              <a:solidFill>
                <a:srgbClr val="000000"/>
              </a:solidFill>
              <a:highlight>
                <a:srgbClr val="FFFFFF"/>
              </a:highlight>
              <a:latin typeface="Nunito" pitchFamily="2" charset="0"/>
            </a:endParaRPr>
          </a:p>
          <a:p>
            <a:endParaRPr lang="en-US" dirty="0"/>
          </a:p>
        </p:txBody>
      </p:sp>
      <p:sp>
        <p:nvSpPr>
          <p:cNvPr id="7" name="TextBox 6">
            <a:extLst>
              <a:ext uri="{FF2B5EF4-FFF2-40B4-BE49-F238E27FC236}">
                <a16:creationId xmlns:a16="http://schemas.microsoft.com/office/drawing/2014/main" id="{74DDA717-D9F6-A8F4-994D-88C993A826E3}"/>
              </a:ext>
            </a:extLst>
          </p:cNvPr>
          <p:cNvSpPr txBox="1"/>
          <p:nvPr/>
        </p:nvSpPr>
        <p:spPr>
          <a:xfrm>
            <a:off x="1596452" y="5838369"/>
            <a:ext cx="7120328" cy="507831"/>
          </a:xfrm>
          <a:prstGeom prst="rect">
            <a:avLst/>
          </a:prstGeom>
          <a:noFill/>
        </p:spPr>
        <p:txBody>
          <a:bodyPr wrap="square" rtlCol="0">
            <a:spAutoFit/>
          </a:bodyPr>
          <a:lstStyle/>
          <a:p>
            <a:r>
              <a:rPr lang="en-US" sz="900" dirty="0" err="1">
                <a:solidFill>
                  <a:srgbClr val="000000"/>
                </a:solidFill>
                <a:highlight>
                  <a:srgbClr val="C0E9FF"/>
                </a:highlight>
                <a:latin typeface="Nunito" pitchFamily="2" charset="0"/>
              </a:rPr>
              <a:t>Grohskopf</a:t>
            </a:r>
            <a:r>
              <a:rPr lang="en-US" sz="900" dirty="0">
                <a:solidFill>
                  <a:srgbClr val="000000"/>
                </a:solidFill>
                <a:highlight>
                  <a:srgbClr val="C0E9FF"/>
                </a:highlight>
                <a:latin typeface="Nunito" pitchFamily="2" charset="0"/>
              </a:rPr>
              <a:t> LA, </a:t>
            </a:r>
            <a:r>
              <a:rPr lang="en-US" sz="900" dirty="0" err="1">
                <a:solidFill>
                  <a:srgbClr val="000000"/>
                </a:solidFill>
                <a:highlight>
                  <a:srgbClr val="C0E9FF"/>
                </a:highlight>
                <a:latin typeface="Nunito" pitchFamily="2" charset="0"/>
              </a:rPr>
              <a:t>Ferdinands</a:t>
            </a:r>
            <a:r>
              <a:rPr lang="en-US" sz="900" dirty="0">
                <a:solidFill>
                  <a:srgbClr val="000000"/>
                </a:solidFill>
                <a:highlight>
                  <a:srgbClr val="C0E9FF"/>
                </a:highlight>
                <a:latin typeface="Nunito" pitchFamily="2" charset="0"/>
              </a:rPr>
              <a:t> JM, Blanton LH, Broder KR, Loehr J. Prevention and Control of Seasonal Influenza with Vaccines: Recommendations of the Advisory Committee on Immunization Practices — United States, 2024–25 Influenza Season. MMWR </a:t>
            </a:r>
            <a:r>
              <a:rPr lang="en-US" sz="900" dirty="0" err="1">
                <a:solidFill>
                  <a:srgbClr val="000000"/>
                </a:solidFill>
                <a:highlight>
                  <a:srgbClr val="C0E9FF"/>
                </a:highlight>
                <a:latin typeface="Nunito" pitchFamily="2" charset="0"/>
              </a:rPr>
              <a:t>Recomm</a:t>
            </a:r>
            <a:r>
              <a:rPr lang="en-US" sz="900" dirty="0">
                <a:solidFill>
                  <a:srgbClr val="000000"/>
                </a:solidFill>
                <a:highlight>
                  <a:srgbClr val="C0E9FF"/>
                </a:highlight>
                <a:latin typeface="Nunito" pitchFamily="2" charset="0"/>
              </a:rPr>
              <a:t> Rep 2024;73(No. RR-5):1–25. DOI: </a:t>
            </a:r>
            <a:r>
              <a:rPr lang="en-US" sz="900" u="sng" dirty="0">
                <a:solidFill>
                  <a:srgbClr val="075290"/>
                </a:solidFill>
                <a:highlight>
                  <a:srgbClr val="C0E9FF"/>
                </a:highlight>
                <a:latin typeface="Nunito" pitchFamily="2" charset="0"/>
                <a:hlinkClick r:id="rId3"/>
              </a:rPr>
              <a:t>http://dx.doi.org/10.15585/mmwr.rr7305a1</a:t>
            </a:r>
            <a:endParaRPr lang="en-US" sz="900" dirty="0"/>
          </a:p>
        </p:txBody>
      </p:sp>
      <p:sp>
        <p:nvSpPr>
          <p:cNvPr id="8" name="TextBox 7">
            <a:extLst>
              <a:ext uri="{FF2B5EF4-FFF2-40B4-BE49-F238E27FC236}">
                <a16:creationId xmlns:a16="http://schemas.microsoft.com/office/drawing/2014/main" id="{9CD826E7-38C1-E382-2EE2-83711E66CD1A}"/>
              </a:ext>
            </a:extLst>
          </p:cNvPr>
          <p:cNvSpPr txBox="1"/>
          <p:nvPr/>
        </p:nvSpPr>
        <p:spPr>
          <a:xfrm>
            <a:off x="202368" y="4739781"/>
            <a:ext cx="4426783" cy="923330"/>
          </a:xfrm>
          <a:prstGeom prst="rect">
            <a:avLst/>
          </a:prstGeom>
          <a:noFill/>
        </p:spPr>
        <p:txBody>
          <a:bodyPr wrap="square" rtlCol="0">
            <a:spAutoFit/>
          </a:bodyPr>
          <a:lstStyle/>
          <a:p>
            <a:r>
              <a:rPr lang="en-US" b="0" i="0" dirty="0">
                <a:solidFill>
                  <a:srgbClr val="1B1B1B"/>
                </a:solidFill>
                <a:effectLst/>
                <a:highlight>
                  <a:srgbClr val="F8F8F8"/>
                </a:highlight>
                <a:latin typeface="Source Sans Pro" panose="020B0503030403020204" pitchFamily="34" charset="0"/>
              </a:rPr>
              <a:t>The vaccines for the </a:t>
            </a:r>
            <a:r>
              <a:rPr lang="en-US" dirty="0">
                <a:solidFill>
                  <a:srgbClr val="1B1B1B"/>
                </a:solidFill>
                <a:highlight>
                  <a:srgbClr val="F8F8F8"/>
                </a:highlight>
                <a:latin typeface="Source Sans Pro" panose="020B0503030403020204" pitchFamily="34" charset="0"/>
              </a:rPr>
              <a:t>‘23-24</a:t>
            </a:r>
            <a:r>
              <a:rPr lang="en-US" b="0" i="0" dirty="0">
                <a:solidFill>
                  <a:srgbClr val="1B1B1B"/>
                </a:solidFill>
                <a:effectLst/>
                <a:highlight>
                  <a:srgbClr val="F8F8F8"/>
                </a:highlight>
                <a:latin typeface="Source Sans Pro" panose="020B0503030403020204" pitchFamily="34" charset="0"/>
              </a:rPr>
              <a:t> flu season </a:t>
            </a:r>
            <a:r>
              <a:rPr lang="en-US" b="1" i="0" dirty="0">
                <a:solidFill>
                  <a:srgbClr val="1B1B1B"/>
                </a:solidFill>
                <a:effectLst/>
                <a:highlight>
                  <a:srgbClr val="F8F8F8"/>
                </a:highlight>
                <a:latin typeface="Source Sans Pro" panose="020B0503030403020204" pitchFamily="34" charset="0"/>
              </a:rPr>
              <a:t>are 41% to 44% effective in preventing flu-related hospitalization in adults</a:t>
            </a:r>
            <a:endParaRPr lang="en-US" b="1" dirty="0"/>
          </a:p>
        </p:txBody>
      </p:sp>
    </p:spTree>
    <p:extLst>
      <p:ext uri="{BB962C8B-B14F-4D97-AF65-F5344CB8AC3E}">
        <p14:creationId xmlns:p14="http://schemas.microsoft.com/office/powerpoint/2010/main" val="353402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7A336-50C4-FBF3-D827-4151079A2016}"/>
              </a:ext>
            </a:extLst>
          </p:cNvPr>
          <p:cNvSpPr>
            <a:spLocks noGrp="1"/>
          </p:cNvSpPr>
          <p:nvPr>
            <p:ph type="title"/>
          </p:nvPr>
        </p:nvSpPr>
        <p:spPr/>
        <p:txBody>
          <a:bodyPr/>
          <a:lstStyle/>
          <a:p>
            <a:pPr algn="ctr"/>
            <a:r>
              <a:rPr lang="en-US" dirty="0"/>
              <a:t>Influenza Vaccination</a:t>
            </a:r>
          </a:p>
        </p:txBody>
      </p:sp>
      <p:sp>
        <p:nvSpPr>
          <p:cNvPr id="6" name="Content Placeholder 5">
            <a:extLst>
              <a:ext uri="{FF2B5EF4-FFF2-40B4-BE49-F238E27FC236}">
                <a16:creationId xmlns:a16="http://schemas.microsoft.com/office/drawing/2014/main" id="{893C859E-707F-1E23-9521-F029D7B7BFC6}"/>
              </a:ext>
            </a:extLst>
          </p:cNvPr>
          <p:cNvSpPr>
            <a:spLocks noGrp="1"/>
          </p:cNvSpPr>
          <p:nvPr>
            <p:ph idx="1"/>
          </p:nvPr>
        </p:nvSpPr>
        <p:spPr/>
        <p:txBody>
          <a:bodyPr>
            <a:normAutofit fontScale="85000" lnSpcReduction="10000"/>
          </a:bodyPr>
          <a:lstStyle/>
          <a:p>
            <a:r>
              <a:rPr lang="en-US" b="0" i="0" dirty="0">
                <a:solidFill>
                  <a:srgbClr val="000000"/>
                </a:solidFill>
                <a:effectLst/>
                <a:highlight>
                  <a:srgbClr val="FFFFFF"/>
                </a:highlight>
                <a:latin typeface="Nunito" pitchFamily="2" charset="0"/>
              </a:rPr>
              <a:t>For most persons who need only 1 dose of influenza vaccine for the season, vaccination should ideally be offered during September or October. However, vaccination should continue after October and throughout the influenza season as long as influenza viruses are circulating and unexpired vaccine is available.</a:t>
            </a:r>
          </a:p>
          <a:p>
            <a:r>
              <a:rPr lang="en-US" b="0" i="0" dirty="0">
                <a:solidFill>
                  <a:srgbClr val="000000"/>
                </a:solidFill>
                <a:effectLst/>
                <a:highlight>
                  <a:srgbClr val="FFFFFF"/>
                </a:highlight>
                <a:latin typeface="Nunito" pitchFamily="2" charset="0"/>
              </a:rPr>
              <a:t>ACIP recommends that adults aged ≥65 years preferentially receive any one of the </a:t>
            </a:r>
            <a:r>
              <a:rPr lang="en-US" b="0" i="1" dirty="0">
                <a:solidFill>
                  <a:srgbClr val="000000"/>
                </a:solidFill>
                <a:effectLst/>
                <a:highlight>
                  <a:srgbClr val="FFFFFF"/>
                </a:highlight>
                <a:latin typeface="Nunito" pitchFamily="2" charset="0"/>
              </a:rPr>
              <a:t>higher dose or adjuvanted </a:t>
            </a:r>
            <a:r>
              <a:rPr lang="en-US" b="0" i="0" dirty="0">
                <a:solidFill>
                  <a:srgbClr val="000000"/>
                </a:solidFill>
                <a:effectLst/>
                <a:highlight>
                  <a:srgbClr val="FFFFFF"/>
                </a:highlight>
                <a:latin typeface="Nunito" pitchFamily="2" charset="0"/>
              </a:rPr>
              <a:t>influenza vaccines. </a:t>
            </a:r>
          </a:p>
          <a:p>
            <a:r>
              <a:rPr lang="en-US" dirty="0">
                <a:solidFill>
                  <a:srgbClr val="000000"/>
                </a:solidFill>
                <a:highlight>
                  <a:srgbClr val="FFFFFF"/>
                </a:highlight>
                <a:latin typeface="Nunito" pitchFamily="2" charset="0"/>
              </a:rPr>
              <a:t>S</a:t>
            </a:r>
            <a:r>
              <a:rPr lang="en-US" b="0" i="0" dirty="0">
                <a:solidFill>
                  <a:srgbClr val="000000"/>
                </a:solidFill>
                <a:effectLst/>
                <a:highlight>
                  <a:srgbClr val="FFFFFF"/>
                </a:highlight>
                <a:latin typeface="Nunito" pitchFamily="2" charset="0"/>
              </a:rPr>
              <a:t>olid organ transplant recipients aged 18 through 64 years who are receiving immunosuppressive medication regimens may receive either HD-IIV3 or aIIV3 (high dose) as acceptable options</a:t>
            </a:r>
          </a:p>
          <a:p>
            <a:r>
              <a:rPr lang="en-US" b="0" i="0" dirty="0">
                <a:solidFill>
                  <a:srgbClr val="000000"/>
                </a:solidFill>
                <a:effectLst/>
                <a:highlight>
                  <a:srgbClr val="FFFFFF"/>
                </a:highlight>
                <a:latin typeface="Nunito" pitchFamily="2" charset="0"/>
              </a:rPr>
              <a:t>A history of Guillain-Barré syndrome (GBS) within 6 weeks of a previous dose of any type of influenza vaccine is considered a precaution for influenza vaccination</a:t>
            </a:r>
            <a:endParaRPr lang="en-US" dirty="0"/>
          </a:p>
        </p:txBody>
      </p:sp>
      <p:sp>
        <p:nvSpPr>
          <p:cNvPr id="7" name="TextBox 6">
            <a:extLst>
              <a:ext uri="{FF2B5EF4-FFF2-40B4-BE49-F238E27FC236}">
                <a16:creationId xmlns:a16="http://schemas.microsoft.com/office/drawing/2014/main" id="{C331CF6D-EB96-12B1-0027-93C02179ED46}"/>
              </a:ext>
            </a:extLst>
          </p:cNvPr>
          <p:cNvSpPr txBox="1"/>
          <p:nvPr/>
        </p:nvSpPr>
        <p:spPr>
          <a:xfrm>
            <a:off x="2629525" y="5479832"/>
            <a:ext cx="6029793" cy="646331"/>
          </a:xfrm>
          <a:prstGeom prst="rect">
            <a:avLst/>
          </a:prstGeom>
          <a:noFill/>
        </p:spPr>
        <p:txBody>
          <a:bodyPr wrap="square" rtlCol="0">
            <a:spAutoFit/>
          </a:bodyPr>
          <a:lstStyle/>
          <a:p>
            <a:r>
              <a:rPr lang="en-US" sz="900" dirty="0" err="1">
                <a:solidFill>
                  <a:srgbClr val="000000"/>
                </a:solidFill>
                <a:highlight>
                  <a:srgbClr val="C0E9FF"/>
                </a:highlight>
                <a:latin typeface="Nunito" pitchFamily="2" charset="0"/>
              </a:rPr>
              <a:t>Grohskopf</a:t>
            </a:r>
            <a:r>
              <a:rPr lang="en-US" sz="900" dirty="0">
                <a:solidFill>
                  <a:srgbClr val="000000"/>
                </a:solidFill>
                <a:highlight>
                  <a:srgbClr val="C0E9FF"/>
                </a:highlight>
                <a:latin typeface="Nunito" pitchFamily="2" charset="0"/>
              </a:rPr>
              <a:t> LA, </a:t>
            </a:r>
            <a:r>
              <a:rPr lang="en-US" sz="900" dirty="0" err="1">
                <a:solidFill>
                  <a:srgbClr val="000000"/>
                </a:solidFill>
                <a:highlight>
                  <a:srgbClr val="C0E9FF"/>
                </a:highlight>
                <a:latin typeface="Nunito" pitchFamily="2" charset="0"/>
              </a:rPr>
              <a:t>Ferdinands</a:t>
            </a:r>
            <a:r>
              <a:rPr lang="en-US" sz="900" dirty="0">
                <a:solidFill>
                  <a:srgbClr val="000000"/>
                </a:solidFill>
                <a:highlight>
                  <a:srgbClr val="C0E9FF"/>
                </a:highlight>
                <a:latin typeface="Nunito" pitchFamily="2" charset="0"/>
              </a:rPr>
              <a:t> JM, Blanton LH, Broder KR, Loehr J. Prevention and Control of Seasonal Influenza with Vaccines: Recommendations of the Advisory Committee on Immunization Practices — United States, 2024–25 Influenza Season. MMWR </a:t>
            </a:r>
            <a:r>
              <a:rPr lang="en-US" sz="900" dirty="0" err="1">
                <a:solidFill>
                  <a:srgbClr val="000000"/>
                </a:solidFill>
                <a:highlight>
                  <a:srgbClr val="C0E9FF"/>
                </a:highlight>
                <a:latin typeface="Nunito" pitchFamily="2" charset="0"/>
              </a:rPr>
              <a:t>Recomm</a:t>
            </a:r>
            <a:r>
              <a:rPr lang="en-US" sz="900" dirty="0">
                <a:solidFill>
                  <a:srgbClr val="000000"/>
                </a:solidFill>
                <a:highlight>
                  <a:srgbClr val="C0E9FF"/>
                </a:highlight>
                <a:latin typeface="Nunito" pitchFamily="2" charset="0"/>
              </a:rPr>
              <a:t> Rep 2024;73(No. RR-5):1–25. DOI: </a:t>
            </a:r>
            <a:r>
              <a:rPr lang="en-US" sz="900" u="sng" dirty="0">
                <a:solidFill>
                  <a:srgbClr val="075290"/>
                </a:solidFill>
                <a:highlight>
                  <a:srgbClr val="C0E9FF"/>
                </a:highlight>
                <a:latin typeface="Nunito" pitchFamily="2" charset="0"/>
                <a:hlinkClick r:id="rId2"/>
              </a:rPr>
              <a:t>http://dx.doi.org/10.15585/mmwr.rr7305a1</a:t>
            </a:r>
            <a:endParaRPr lang="en-US" sz="900" dirty="0"/>
          </a:p>
        </p:txBody>
      </p:sp>
    </p:spTree>
    <p:extLst>
      <p:ext uri="{BB962C8B-B14F-4D97-AF65-F5344CB8AC3E}">
        <p14:creationId xmlns:p14="http://schemas.microsoft.com/office/powerpoint/2010/main" val="307868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B1F7B8-0F6D-645B-25ED-6EABDBCE90B0}"/>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4DA6EB86-AD98-AF9D-FBA2-5C72465C0F5C}"/>
              </a:ext>
            </a:extLst>
          </p:cNvPr>
          <p:cNvPicPr>
            <a:picLocks noGrp="1" noChangeAspect="1"/>
          </p:cNvPicPr>
          <p:nvPr>
            <p:ph idx="1"/>
          </p:nvPr>
        </p:nvPicPr>
        <p:blipFill>
          <a:blip r:embed="rId2"/>
          <a:stretch>
            <a:fillRect/>
          </a:stretch>
        </p:blipFill>
        <p:spPr>
          <a:xfrm>
            <a:off x="457768" y="139676"/>
            <a:ext cx="7848032" cy="2903867"/>
          </a:xfrm>
        </p:spPr>
      </p:pic>
      <p:pic>
        <p:nvPicPr>
          <p:cNvPr id="12" name="Picture 11">
            <a:extLst>
              <a:ext uri="{FF2B5EF4-FFF2-40B4-BE49-F238E27FC236}">
                <a16:creationId xmlns:a16="http://schemas.microsoft.com/office/drawing/2014/main" id="{94578595-9DB2-1B38-3B26-5956B20E5632}"/>
              </a:ext>
            </a:extLst>
          </p:cNvPr>
          <p:cNvPicPr>
            <a:picLocks noChangeAspect="1"/>
          </p:cNvPicPr>
          <p:nvPr/>
        </p:nvPicPr>
        <p:blipFill>
          <a:blip r:embed="rId3"/>
          <a:stretch>
            <a:fillRect/>
          </a:stretch>
        </p:blipFill>
        <p:spPr>
          <a:xfrm>
            <a:off x="762284" y="2902870"/>
            <a:ext cx="7239000" cy="3653407"/>
          </a:xfrm>
          <a:prstGeom prst="rect">
            <a:avLst/>
          </a:prstGeom>
        </p:spPr>
      </p:pic>
    </p:spTree>
    <p:extLst>
      <p:ext uri="{BB962C8B-B14F-4D97-AF65-F5344CB8AC3E}">
        <p14:creationId xmlns:p14="http://schemas.microsoft.com/office/powerpoint/2010/main" val="186775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0FCFB8-2493-10C5-ED13-0762D75A2617}"/>
              </a:ext>
            </a:extLst>
          </p:cNvPr>
          <p:cNvSpPr>
            <a:spLocks noGrp="1"/>
          </p:cNvSpPr>
          <p:nvPr>
            <p:ph type="sldNum" sz="quarter" idx="12"/>
          </p:nvPr>
        </p:nvSpPr>
        <p:spPr/>
        <p:txBody>
          <a:bodyPr/>
          <a:lstStyle/>
          <a:p>
            <a:pPr>
              <a:defRPr/>
            </a:pPr>
            <a:fld id="{51C76CC5-22A4-4AE5-BE33-E6B06D519986}" type="slidenum">
              <a:rPr lang="en-US" smtClean="0"/>
              <a:pPr>
                <a:defRPr/>
              </a:pPr>
              <a:t>29</a:t>
            </a:fld>
            <a:endParaRPr lang="en-US"/>
          </a:p>
        </p:txBody>
      </p:sp>
      <p:pic>
        <p:nvPicPr>
          <p:cNvPr id="9" name="Content Placeholder 8">
            <a:extLst>
              <a:ext uri="{FF2B5EF4-FFF2-40B4-BE49-F238E27FC236}">
                <a16:creationId xmlns:a16="http://schemas.microsoft.com/office/drawing/2014/main" id="{54F8B630-9C62-EE18-82A2-81FD51250C79}"/>
              </a:ext>
            </a:extLst>
          </p:cNvPr>
          <p:cNvPicPr>
            <a:picLocks noGrp="1" noChangeAspect="1"/>
          </p:cNvPicPr>
          <p:nvPr>
            <p:ph idx="1"/>
          </p:nvPr>
        </p:nvPicPr>
        <p:blipFill>
          <a:blip r:embed="rId2"/>
          <a:stretch>
            <a:fillRect/>
          </a:stretch>
        </p:blipFill>
        <p:spPr>
          <a:xfrm>
            <a:off x="128824" y="457200"/>
            <a:ext cx="7467334" cy="5715000"/>
          </a:xfrm>
        </p:spPr>
      </p:pic>
      <p:sp>
        <p:nvSpPr>
          <p:cNvPr id="12" name="TextBox 11">
            <a:extLst>
              <a:ext uri="{FF2B5EF4-FFF2-40B4-BE49-F238E27FC236}">
                <a16:creationId xmlns:a16="http://schemas.microsoft.com/office/drawing/2014/main" id="{E27E42DC-5206-210B-E99E-427F7DCDFEEA}"/>
              </a:ext>
            </a:extLst>
          </p:cNvPr>
          <p:cNvSpPr txBox="1"/>
          <p:nvPr/>
        </p:nvSpPr>
        <p:spPr>
          <a:xfrm>
            <a:off x="7467599" y="1722932"/>
            <a:ext cx="1391587" cy="2862322"/>
          </a:xfrm>
          <a:prstGeom prst="rect">
            <a:avLst/>
          </a:prstGeom>
          <a:noFill/>
        </p:spPr>
        <p:txBody>
          <a:bodyPr wrap="square" rtlCol="0">
            <a:spAutoFit/>
          </a:bodyPr>
          <a:lstStyle/>
          <a:p>
            <a:pPr marL="214313" indent="-214313">
              <a:buFont typeface="Arial" panose="020B0604020202020204" pitchFamily="34" charset="0"/>
              <a:buChar char="•"/>
            </a:pPr>
            <a:r>
              <a:rPr lang="en-US" dirty="0"/>
              <a:t>Vaccine efficacy – around 60-70% prevention of invasive pneumococcal disease.</a:t>
            </a:r>
          </a:p>
        </p:txBody>
      </p:sp>
    </p:spTree>
    <p:extLst>
      <p:ext uri="{BB962C8B-B14F-4D97-AF65-F5344CB8AC3E}">
        <p14:creationId xmlns:p14="http://schemas.microsoft.com/office/powerpoint/2010/main" val="429412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EF9E-6BDF-9052-352C-3F73668F535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2D81503-F015-D72B-E760-68282ED29915}"/>
              </a:ext>
            </a:extLst>
          </p:cNvPr>
          <p:cNvSpPr>
            <a:spLocks noGrp="1"/>
          </p:cNvSpPr>
          <p:nvPr>
            <p:ph idx="1"/>
          </p:nvPr>
        </p:nvSpPr>
        <p:spPr/>
        <p:txBody>
          <a:bodyPr/>
          <a:lstStyle/>
          <a:p>
            <a:pPr marL="0" indent="0">
              <a:buNone/>
            </a:pPr>
            <a:r>
              <a:rPr lang="en-US" dirty="0"/>
              <a:t>Funding for this presentation was made possible in part by U1OHA29295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t>Any trade/brand names for products mentioned during this presentation are for training and identification purposes only. </a:t>
            </a:r>
            <a:endParaRPr lang="en-US" dirty="0"/>
          </a:p>
        </p:txBody>
      </p:sp>
      <p:sp>
        <p:nvSpPr>
          <p:cNvPr id="4" name="Footer Placeholder 3">
            <a:extLst>
              <a:ext uri="{FF2B5EF4-FFF2-40B4-BE49-F238E27FC236}">
                <a16:creationId xmlns:a16="http://schemas.microsoft.com/office/drawing/2014/main" id="{46276D7B-C0BD-A6F7-7F4D-DCA35EE4FEB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FAB0935-5D5D-9CF1-199E-4F0DDBB92196}"/>
              </a:ext>
            </a:extLst>
          </p:cNvPr>
          <p:cNvSpPr>
            <a:spLocks noGrp="1"/>
          </p:cNvSpPr>
          <p:nvPr>
            <p:ph type="sldNum" sz="quarter" idx="12"/>
          </p:nvPr>
        </p:nvSpPr>
        <p:spPr/>
        <p:txBody>
          <a:bodyPr/>
          <a:lstStyle/>
          <a:p>
            <a:pPr>
              <a:defRPr/>
            </a:pPr>
            <a:fld id="{51C76CC5-22A4-4AE5-BE33-E6B06D519986}" type="slidenum">
              <a:rPr lang="en-US" smtClean="0"/>
              <a:pPr>
                <a:defRPr/>
              </a:pPr>
              <a:t>3</a:t>
            </a:fld>
            <a:endParaRPr lang="en-US"/>
          </a:p>
        </p:txBody>
      </p:sp>
    </p:spTree>
    <p:extLst>
      <p:ext uri="{BB962C8B-B14F-4D97-AF65-F5344CB8AC3E}">
        <p14:creationId xmlns:p14="http://schemas.microsoft.com/office/powerpoint/2010/main" val="582109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889C-0718-183B-4BB5-1D01FA42811A}"/>
              </a:ext>
            </a:extLst>
          </p:cNvPr>
          <p:cNvSpPr>
            <a:spLocks noGrp="1"/>
          </p:cNvSpPr>
          <p:nvPr>
            <p:ph type="title"/>
          </p:nvPr>
        </p:nvSpPr>
        <p:spPr>
          <a:xfrm>
            <a:off x="457200" y="274638"/>
            <a:ext cx="8229600" cy="792162"/>
          </a:xfrm>
        </p:spPr>
        <p:txBody>
          <a:bodyPr/>
          <a:lstStyle/>
          <a:p>
            <a:r>
              <a:rPr lang="en-US" dirty="0"/>
              <a:t>PCV20</a:t>
            </a:r>
          </a:p>
        </p:txBody>
      </p:sp>
      <p:pic>
        <p:nvPicPr>
          <p:cNvPr id="7" name="Content Placeholder 6">
            <a:extLst>
              <a:ext uri="{FF2B5EF4-FFF2-40B4-BE49-F238E27FC236}">
                <a16:creationId xmlns:a16="http://schemas.microsoft.com/office/drawing/2014/main" id="{6EDD7B56-D1CF-CBB8-7A46-EA6C555FA6CF}"/>
              </a:ext>
            </a:extLst>
          </p:cNvPr>
          <p:cNvPicPr>
            <a:picLocks noGrp="1" noChangeAspect="1"/>
          </p:cNvPicPr>
          <p:nvPr>
            <p:ph idx="1"/>
          </p:nvPr>
        </p:nvPicPr>
        <p:blipFill>
          <a:blip r:embed="rId2"/>
          <a:stretch>
            <a:fillRect/>
          </a:stretch>
        </p:blipFill>
        <p:spPr>
          <a:xfrm>
            <a:off x="429717" y="1066800"/>
            <a:ext cx="8274455" cy="5257800"/>
          </a:xfrm>
        </p:spPr>
      </p:pic>
      <p:sp>
        <p:nvSpPr>
          <p:cNvPr id="5" name="Slide Number Placeholder 4">
            <a:extLst>
              <a:ext uri="{FF2B5EF4-FFF2-40B4-BE49-F238E27FC236}">
                <a16:creationId xmlns:a16="http://schemas.microsoft.com/office/drawing/2014/main" id="{9F8A7EC5-4544-2C63-EB49-358CD1821072}"/>
              </a:ext>
            </a:extLst>
          </p:cNvPr>
          <p:cNvSpPr>
            <a:spLocks noGrp="1"/>
          </p:cNvSpPr>
          <p:nvPr>
            <p:ph type="sldNum" sz="quarter" idx="12"/>
          </p:nvPr>
        </p:nvSpPr>
        <p:spPr/>
        <p:txBody>
          <a:bodyPr/>
          <a:lstStyle/>
          <a:p>
            <a:pPr>
              <a:defRPr/>
            </a:pPr>
            <a:fld id="{51C76CC5-22A4-4AE5-BE33-E6B06D519986}" type="slidenum">
              <a:rPr lang="en-US" smtClean="0"/>
              <a:pPr>
                <a:defRPr/>
              </a:pPr>
              <a:t>30</a:t>
            </a:fld>
            <a:endParaRPr lang="en-US"/>
          </a:p>
        </p:txBody>
      </p:sp>
    </p:spTree>
    <p:extLst>
      <p:ext uri="{BB962C8B-B14F-4D97-AF65-F5344CB8AC3E}">
        <p14:creationId xmlns:p14="http://schemas.microsoft.com/office/powerpoint/2010/main" val="2366882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28650" y="228600"/>
            <a:ext cx="7886700" cy="669131"/>
          </a:xfrm>
        </p:spPr>
        <p:txBody>
          <a:bodyPr/>
          <a:lstStyle/>
          <a:p>
            <a:pPr algn="ctr"/>
            <a:r>
              <a:rPr lang="en-US" dirty="0"/>
              <a:t>Hepatitis Vaccinations</a:t>
            </a:r>
          </a:p>
        </p:txBody>
      </p:sp>
      <p:sp>
        <p:nvSpPr>
          <p:cNvPr id="3" name="Content Placeholder 2"/>
          <p:cNvSpPr>
            <a:spLocks noGrp="1"/>
          </p:cNvSpPr>
          <p:nvPr>
            <p:ph idx="1"/>
          </p:nvPr>
        </p:nvSpPr>
        <p:spPr>
          <a:xfrm>
            <a:off x="1481215" y="910223"/>
            <a:ext cx="6181569" cy="3926681"/>
          </a:xfrm>
        </p:spPr>
        <p:txBody>
          <a:bodyPr rtlCol="0">
            <a:noAutofit/>
          </a:bodyPr>
          <a:lstStyle/>
          <a:p>
            <a:pPr>
              <a:defRPr/>
            </a:pPr>
            <a:r>
              <a:rPr lang="en-US" dirty="0"/>
              <a:t>Hepatitis A</a:t>
            </a:r>
          </a:p>
          <a:p>
            <a:pPr>
              <a:defRPr/>
            </a:pPr>
            <a:r>
              <a:rPr lang="en-US" sz="2000" b="1" i="0" dirty="0">
                <a:solidFill>
                  <a:srgbClr val="000000"/>
                </a:solidFill>
                <a:effectLst/>
                <a:highlight>
                  <a:srgbClr val="FFFFFF"/>
                </a:highlight>
              </a:rPr>
              <a:t>Adults</a:t>
            </a:r>
            <a:r>
              <a:rPr lang="en-US" sz="2000" b="0" i="0" dirty="0">
                <a:solidFill>
                  <a:srgbClr val="000000"/>
                </a:solidFill>
                <a:effectLst/>
                <a:highlight>
                  <a:srgbClr val="FFFFFF"/>
                </a:highlight>
              </a:rPr>
              <a:t> who were not vaccinated previously and want to be protected against hepatitis A can also get the vaccine.</a:t>
            </a:r>
            <a:endParaRPr lang="en-US" sz="2000" dirty="0"/>
          </a:p>
          <a:p>
            <a:pPr lvl="1">
              <a:buFont typeface="Arial" pitchFamily="34" charset="0"/>
              <a:buChar char="–"/>
              <a:defRPr/>
            </a:pPr>
            <a:r>
              <a:rPr lang="en-US" dirty="0"/>
              <a:t>Risks:</a:t>
            </a:r>
          </a:p>
          <a:p>
            <a:pPr lvl="2">
              <a:defRPr/>
            </a:pPr>
            <a:r>
              <a:rPr lang="en-US" dirty="0"/>
              <a:t>Travelers to endemic countries</a:t>
            </a:r>
          </a:p>
          <a:p>
            <a:pPr lvl="2">
              <a:defRPr/>
            </a:pPr>
            <a:r>
              <a:rPr lang="en-US" dirty="0"/>
              <a:t>MSM</a:t>
            </a:r>
          </a:p>
          <a:p>
            <a:pPr lvl="2">
              <a:defRPr/>
            </a:pPr>
            <a:r>
              <a:rPr lang="en-US" b="1" dirty="0"/>
              <a:t>IVDU</a:t>
            </a:r>
          </a:p>
          <a:p>
            <a:pPr lvl="2">
              <a:defRPr/>
            </a:pPr>
            <a:r>
              <a:rPr lang="en-US" b="1" dirty="0"/>
              <a:t>Chronic liver </a:t>
            </a:r>
            <a:r>
              <a:rPr lang="en-US" b="1" dirty="0" err="1"/>
              <a:t>dz</a:t>
            </a:r>
            <a:r>
              <a:rPr lang="en-US" b="1" dirty="0"/>
              <a:t>; Hep B/C</a:t>
            </a:r>
          </a:p>
          <a:p>
            <a:pPr lvl="2">
              <a:defRPr/>
            </a:pPr>
            <a:r>
              <a:rPr lang="en-US" b="1" dirty="0"/>
              <a:t>HIV</a:t>
            </a:r>
          </a:p>
          <a:p>
            <a:pPr lvl="2">
              <a:defRPr/>
            </a:pPr>
            <a:r>
              <a:rPr lang="en-US" dirty="0"/>
              <a:t>Occupational risk</a:t>
            </a:r>
          </a:p>
          <a:p>
            <a:pPr lvl="1">
              <a:buFont typeface="Arial" pitchFamily="34" charset="0"/>
              <a:buChar char="–"/>
              <a:defRPr/>
            </a:pPr>
            <a:r>
              <a:rPr lang="en-US" dirty="0"/>
              <a:t>Can be considered for anyone; 2 shots 6 months apart</a:t>
            </a:r>
          </a:p>
          <a:p>
            <a:pPr lvl="1">
              <a:buFont typeface="Arial" pitchFamily="34" charset="0"/>
              <a:buChar char="–"/>
              <a:defRPr/>
            </a:pPr>
            <a:r>
              <a:rPr lang="en-US" dirty="0"/>
              <a:t>Use </a:t>
            </a:r>
            <a:r>
              <a:rPr lang="en-US" dirty="0" err="1"/>
              <a:t>Twinrix</a:t>
            </a:r>
            <a:r>
              <a:rPr lang="en-US" dirty="0"/>
              <a:t> if nonimmune to Hep A and Hep B</a:t>
            </a:r>
          </a:p>
          <a:p>
            <a:pPr lvl="1">
              <a:buFont typeface="Arial" pitchFamily="34" charset="0"/>
              <a:buChar char="–"/>
              <a:defRPr/>
            </a:pPr>
            <a:r>
              <a:rPr lang="en-US" dirty="0"/>
              <a:t>Repeat vaccination in those who are not immune after first set of vaccinations</a:t>
            </a:r>
          </a:p>
          <a:p>
            <a:pPr marL="342900" lvl="1" indent="0">
              <a:buNone/>
              <a:defRPr/>
            </a:pPr>
            <a:endParaRPr lang="en-US" dirty="0"/>
          </a:p>
          <a:p>
            <a:pPr lvl="2">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a:r>
              <a:rPr lang="en-US" dirty="0"/>
              <a:t>Hepatitis Vaccinations</a:t>
            </a:r>
          </a:p>
        </p:txBody>
      </p:sp>
      <p:sp>
        <p:nvSpPr>
          <p:cNvPr id="34818" name="Content Placeholder 2"/>
          <p:cNvSpPr>
            <a:spLocks noGrp="1"/>
          </p:cNvSpPr>
          <p:nvPr>
            <p:ph idx="1"/>
          </p:nvPr>
        </p:nvSpPr>
        <p:spPr>
          <a:xfrm>
            <a:off x="1487649" y="1219200"/>
            <a:ext cx="6168701" cy="3600450"/>
          </a:xfrm>
        </p:spPr>
        <p:txBody>
          <a:bodyPr>
            <a:noAutofit/>
          </a:bodyPr>
          <a:lstStyle/>
          <a:p>
            <a:r>
              <a:rPr lang="en-US" dirty="0"/>
              <a:t>Hepatitis B</a:t>
            </a:r>
          </a:p>
          <a:p>
            <a:pPr lvl="1"/>
            <a:r>
              <a:rPr lang="en-US" sz="2100" dirty="0"/>
              <a:t>Recommended vaccine for:</a:t>
            </a:r>
          </a:p>
          <a:p>
            <a:pPr lvl="2"/>
            <a:r>
              <a:rPr lang="en-US" sz="1350" dirty="0">
                <a:solidFill>
                  <a:srgbClr val="1C1D1F"/>
                </a:solidFill>
                <a:highlight>
                  <a:srgbClr val="FFFFFF"/>
                </a:highlight>
                <a:latin typeface="Nunito" pitchFamily="2" charset="0"/>
              </a:rPr>
              <a:t>All children and adolescents younger than 19 who have not been vaccinated.</a:t>
            </a:r>
          </a:p>
          <a:p>
            <a:pPr lvl="2"/>
            <a:r>
              <a:rPr lang="en-US" sz="1350" dirty="0">
                <a:solidFill>
                  <a:srgbClr val="1C1D1F"/>
                </a:solidFill>
                <a:highlight>
                  <a:srgbClr val="FFFFFF"/>
                </a:highlight>
                <a:latin typeface="Nunito" pitchFamily="2" charset="0"/>
              </a:rPr>
              <a:t>Adults 19–59.</a:t>
            </a:r>
          </a:p>
          <a:p>
            <a:pPr lvl="2"/>
            <a:r>
              <a:rPr lang="en-US" sz="1350" dirty="0">
                <a:solidFill>
                  <a:srgbClr val="1C1D1F"/>
                </a:solidFill>
                <a:highlight>
                  <a:srgbClr val="FFFFFF"/>
                </a:highlight>
                <a:latin typeface="Nunito" pitchFamily="2" charset="0"/>
              </a:rPr>
              <a:t>Adults 60 and older with risk factors for hepatitis B.</a:t>
            </a:r>
            <a:endParaRPr lang="en-US" sz="2100" dirty="0"/>
          </a:p>
          <a:p>
            <a:pPr lvl="1"/>
            <a:r>
              <a:rPr lang="en-US" sz="2100" dirty="0"/>
              <a:t>Check Hep A/B/C serology on all new members</a:t>
            </a:r>
          </a:p>
          <a:p>
            <a:pPr lvl="2"/>
            <a:r>
              <a:rPr lang="en-US" sz="1500" dirty="0">
                <a:solidFill>
                  <a:srgbClr val="000000"/>
                </a:solidFill>
                <a:highlight>
                  <a:srgbClr val="F2F2F2"/>
                </a:highlight>
                <a:latin typeface="Open Sans" panose="020B0606030504020204" pitchFamily="34" charset="0"/>
              </a:rPr>
              <a:t>HEPATITIS PANEL, GENERAL/CHRONIC (6462)</a:t>
            </a:r>
            <a:endParaRPr lang="en-US" dirty="0"/>
          </a:p>
          <a:p>
            <a:pPr lvl="1"/>
            <a:r>
              <a:rPr lang="en-US" sz="2100" dirty="0"/>
              <a:t>All patients without evidence of Hepatitis B past or present infection (Hep B surface Ab +)</a:t>
            </a:r>
          </a:p>
          <a:p>
            <a:pPr lvl="1"/>
            <a:r>
              <a:rPr lang="en-US" dirty="0"/>
              <a:t>If isolated anti Hep B core Ab+, check Hep B DNA (especially in HIV patients)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2" cstate="print"/>
          <a:srcRect/>
          <a:stretch>
            <a:fillRect/>
          </a:stretch>
        </p:blipFill>
        <p:spPr bwMode="auto">
          <a:xfrm>
            <a:off x="689978" y="76200"/>
            <a:ext cx="5540375" cy="6356350"/>
          </a:xfrm>
          <a:prstGeom prst="rect">
            <a:avLst/>
          </a:prstGeom>
          <a:noFill/>
          <a:ln w="9525">
            <a:noFill/>
            <a:miter lim="800000"/>
            <a:headEnd/>
            <a:tailEnd/>
          </a:ln>
        </p:spPr>
      </p:pic>
      <p:sp>
        <p:nvSpPr>
          <p:cNvPr id="35844" name="TextBox 4"/>
          <p:cNvSpPr txBox="1">
            <a:spLocks noChangeArrowheads="1"/>
          </p:cNvSpPr>
          <p:nvPr/>
        </p:nvSpPr>
        <p:spPr bwMode="auto">
          <a:xfrm>
            <a:off x="6400800" y="4833937"/>
            <a:ext cx="2362200" cy="923925"/>
          </a:xfrm>
          <a:prstGeom prst="rect">
            <a:avLst/>
          </a:prstGeom>
          <a:noFill/>
          <a:ln w="9525">
            <a:noFill/>
            <a:miter lim="800000"/>
            <a:headEnd/>
            <a:tailEnd/>
          </a:ln>
        </p:spPr>
        <p:txBody>
          <a:bodyPr>
            <a:spAutoFit/>
          </a:bodyPr>
          <a:lstStyle/>
          <a:p>
            <a:r>
              <a:rPr lang="en-US" dirty="0">
                <a:latin typeface="Calibri" pitchFamily="34" charset="0"/>
              </a:rPr>
              <a:t>In this situation check HBV DNA, and vaccinate if negative</a:t>
            </a:r>
          </a:p>
        </p:txBody>
      </p:sp>
      <p:sp>
        <p:nvSpPr>
          <p:cNvPr id="6" name="Left Arrow 5"/>
          <p:cNvSpPr/>
          <p:nvPr/>
        </p:nvSpPr>
        <p:spPr>
          <a:xfrm>
            <a:off x="6019800" y="51816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C576-CC7F-389E-7DD2-F307A0E633E4}"/>
              </a:ext>
            </a:extLst>
          </p:cNvPr>
          <p:cNvSpPr>
            <a:spLocks noGrp="1"/>
          </p:cNvSpPr>
          <p:nvPr>
            <p:ph type="title"/>
          </p:nvPr>
        </p:nvSpPr>
        <p:spPr/>
        <p:txBody>
          <a:bodyPr/>
          <a:lstStyle/>
          <a:p>
            <a:r>
              <a:rPr lang="en-US" dirty="0"/>
              <a:t>Hepatitis B</a:t>
            </a:r>
          </a:p>
        </p:txBody>
      </p:sp>
      <p:sp>
        <p:nvSpPr>
          <p:cNvPr id="3" name="Content Placeholder 2">
            <a:extLst>
              <a:ext uri="{FF2B5EF4-FFF2-40B4-BE49-F238E27FC236}">
                <a16:creationId xmlns:a16="http://schemas.microsoft.com/office/drawing/2014/main" id="{44741797-26CA-A606-14E6-F18B6B664136}"/>
              </a:ext>
            </a:extLst>
          </p:cNvPr>
          <p:cNvSpPr>
            <a:spLocks noGrp="1"/>
          </p:cNvSpPr>
          <p:nvPr>
            <p:ph idx="1"/>
          </p:nvPr>
        </p:nvSpPr>
        <p:spPr>
          <a:xfrm>
            <a:off x="457200" y="1543969"/>
            <a:ext cx="8229600" cy="4525963"/>
          </a:xfrm>
        </p:spPr>
        <p:txBody>
          <a:bodyPr>
            <a:normAutofit lnSpcReduction="10000"/>
          </a:bodyPr>
          <a:lstStyle/>
          <a:p>
            <a:pPr algn="l"/>
            <a:r>
              <a:rPr lang="en-US" b="1" i="0" dirty="0">
                <a:solidFill>
                  <a:srgbClr val="000000"/>
                </a:solidFill>
                <a:effectLst/>
                <a:latin typeface="Merriweather" panose="00000500000000000000" pitchFamily="2" charset="0"/>
              </a:rPr>
              <a:t>Summary of Recommendations</a:t>
            </a:r>
          </a:p>
          <a:p>
            <a:pPr algn="l"/>
            <a:r>
              <a:rPr lang="en-US" b="1" i="1" dirty="0">
                <a:solidFill>
                  <a:srgbClr val="000000"/>
                </a:solidFill>
                <a:effectLst/>
                <a:latin typeface="Merriweather" panose="00000500000000000000" pitchFamily="2" charset="0"/>
              </a:rPr>
              <a:t>For Vaccination</a:t>
            </a:r>
            <a:endParaRPr lang="en-US" b="1" i="0" dirty="0">
              <a:solidFill>
                <a:srgbClr val="000000"/>
              </a:solidFill>
              <a:effectLst/>
              <a:latin typeface="Merriweather" panose="00000500000000000000" pitchFamily="2" charset="0"/>
            </a:endParaRPr>
          </a:p>
          <a:p>
            <a:pPr algn="l">
              <a:buFont typeface="Arial" panose="020B0604020202020204" pitchFamily="34" charset="0"/>
              <a:buChar char="•"/>
            </a:pPr>
            <a:r>
              <a:rPr lang="en-US" b="0" i="0" dirty="0" err="1">
                <a:solidFill>
                  <a:srgbClr val="000000"/>
                </a:solidFill>
                <a:effectLst/>
                <a:latin typeface="Source Sans Pro" panose="020B0503030403020204" pitchFamily="34" charset="0"/>
              </a:rPr>
              <a:t>HepB</a:t>
            </a:r>
            <a:r>
              <a:rPr lang="en-US" b="0" i="0" dirty="0">
                <a:solidFill>
                  <a:srgbClr val="000000"/>
                </a:solidFill>
                <a:effectLst/>
                <a:latin typeface="Source Sans Pro" panose="020B0503030403020204" pitchFamily="34" charset="0"/>
              </a:rPr>
              <a:t> vaccine intramuscular (IM) or </a:t>
            </a:r>
            <a:r>
              <a:rPr lang="en-US" b="0" i="0" dirty="0" err="1">
                <a:solidFill>
                  <a:srgbClr val="000000"/>
                </a:solidFill>
                <a:effectLst/>
                <a:latin typeface="Source Sans Pro" panose="020B0503030403020204" pitchFamily="34" charset="0"/>
              </a:rPr>
              <a:t>Recombivax</a:t>
            </a:r>
            <a:r>
              <a:rPr lang="en-US" b="0" i="0" dirty="0">
                <a:solidFill>
                  <a:srgbClr val="000000"/>
                </a:solidFill>
                <a:effectLst/>
                <a:latin typeface="Source Sans Pro" panose="020B0503030403020204" pitchFamily="34" charset="0"/>
              </a:rPr>
              <a:t> HB 20 mcg [two injections of 10 mcg each]) at 0, 1, and 6 months (these doses are considered a “double-dose” three-dose series) </a:t>
            </a:r>
            <a:r>
              <a:rPr lang="en-US" b="1" i="0" dirty="0">
                <a:solidFill>
                  <a:srgbClr val="000000"/>
                </a:solidFill>
                <a:effectLst/>
                <a:latin typeface="Source Sans Pro" panose="020B0503030403020204" pitchFamily="34" charset="0"/>
              </a:rPr>
              <a:t>(AII);</a:t>
            </a:r>
            <a:r>
              <a:rPr lang="en-US" b="0" i="0" dirty="0">
                <a:solidFill>
                  <a:srgbClr val="000000"/>
                </a:solidFill>
                <a:effectLst/>
                <a:latin typeface="Source Sans Pro" panose="020B0503030403020204" pitchFamily="34" charset="0"/>
              </a:rPr>
              <a:t> </a:t>
            </a:r>
            <a:r>
              <a:rPr lang="en-US" b="0" i="1" dirty="0">
                <a:solidFill>
                  <a:srgbClr val="000000"/>
                </a:solidFill>
                <a:effectLst/>
                <a:latin typeface="Source Sans Pro" panose="020B0503030403020204" pitchFamily="34" charset="0"/>
              </a:rPr>
              <a:t>or</a:t>
            </a:r>
            <a:endParaRPr lang="en-US" b="0" i="0" dirty="0">
              <a:solidFill>
                <a:srgbClr val="000000"/>
              </a:solidFill>
              <a:effectLst/>
              <a:latin typeface="Source Sans Pro" panose="020B0503030403020204" pitchFamily="34" charset="0"/>
            </a:endParaRPr>
          </a:p>
          <a:p>
            <a:pPr algn="l">
              <a:buFont typeface="Arial" panose="020B0604020202020204" pitchFamily="34" charset="0"/>
              <a:buChar char="•"/>
            </a:pPr>
            <a:r>
              <a:rPr lang="en-US" b="0" i="0" dirty="0">
                <a:solidFill>
                  <a:srgbClr val="000000"/>
                </a:solidFill>
                <a:effectLst/>
                <a:latin typeface="Source Sans Pro" panose="020B0503030403020204" pitchFamily="34" charset="0"/>
              </a:rPr>
              <a:t>Combined </a:t>
            </a:r>
            <a:r>
              <a:rPr lang="en-US" b="0" i="0" dirty="0" err="1">
                <a:solidFill>
                  <a:srgbClr val="000000"/>
                </a:solidFill>
                <a:effectLst/>
                <a:latin typeface="Source Sans Pro" panose="020B0503030403020204" pitchFamily="34" charset="0"/>
              </a:rPr>
              <a:t>HepA</a:t>
            </a:r>
            <a:r>
              <a:rPr lang="en-US" b="0" i="0" dirty="0">
                <a:solidFill>
                  <a:srgbClr val="000000"/>
                </a:solidFill>
                <a:effectLst/>
                <a:latin typeface="Source Sans Pro" panose="020B0503030403020204" pitchFamily="34" charset="0"/>
              </a:rPr>
              <a:t> and </a:t>
            </a:r>
            <a:r>
              <a:rPr lang="en-US" b="0" i="0" dirty="0" err="1">
                <a:solidFill>
                  <a:srgbClr val="000000"/>
                </a:solidFill>
                <a:effectLst/>
                <a:latin typeface="Source Sans Pro" panose="020B0503030403020204" pitchFamily="34" charset="0"/>
              </a:rPr>
              <a:t>HepB</a:t>
            </a:r>
            <a:r>
              <a:rPr lang="en-US" b="0" i="0" dirty="0">
                <a:solidFill>
                  <a:srgbClr val="000000"/>
                </a:solidFill>
                <a:effectLst/>
                <a:latin typeface="Source Sans Pro" panose="020B0503030403020204" pitchFamily="34" charset="0"/>
              </a:rPr>
              <a:t> vaccine IM as a three-dose series (at 0, 1, and 6 months) </a:t>
            </a:r>
            <a:r>
              <a:rPr lang="en-US" b="1" i="0" dirty="0">
                <a:solidFill>
                  <a:srgbClr val="000000"/>
                </a:solidFill>
                <a:effectLst/>
                <a:latin typeface="Source Sans Pro" panose="020B0503030403020204" pitchFamily="34" charset="0"/>
              </a:rPr>
              <a:t>(AII);</a:t>
            </a:r>
            <a:r>
              <a:rPr lang="en-US" b="0" i="1" dirty="0">
                <a:solidFill>
                  <a:srgbClr val="000000"/>
                </a:solidFill>
                <a:effectLst/>
                <a:latin typeface="Source Sans Pro" panose="020B0503030403020204" pitchFamily="34" charset="0"/>
              </a:rPr>
              <a:t>or</a:t>
            </a:r>
            <a:endParaRPr lang="en-US" b="0" i="0" dirty="0">
              <a:solidFill>
                <a:srgbClr val="000000"/>
              </a:solidFill>
              <a:effectLst/>
              <a:latin typeface="Source Sans Pro" panose="020B0503030403020204" pitchFamily="34" charset="0"/>
            </a:endParaRPr>
          </a:p>
          <a:p>
            <a:pPr algn="l">
              <a:buFont typeface="Arial" panose="020B0604020202020204" pitchFamily="34" charset="0"/>
              <a:buChar char="•"/>
            </a:pPr>
            <a:r>
              <a:rPr lang="en-US" b="0" i="0" dirty="0">
                <a:solidFill>
                  <a:srgbClr val="000000"/>
                </a:solidFill>
                <a:effectLst/>
                <a:latin typeface="Source Sans Pro" panose="020B0503030403020204" pitchFamily="34" charset="0"/>
              </a:rPr>
              <a:t>Vaccine conjugated to CpG IM at 0 and 1 months for vaccine-naive patients </a:t>
            </a:r>
            <a:r>
              <a:rPr lang="en-US" b="1" i="0" dirty="0">
                <a:solidFill>
                  <a:srgbClr val="000000"/>
                </a:solidFill>
                <a:effectLst/>
                <a:latin typeface="Source Sans Pro" panose="020B0503030403020204" pitchFamily="34" charset="0"/>
              </a:rPr>
              <a:t>(AII).</a:t>
            </a:r>
            <a:endParaRPr lang="en-US" b="0" i="0" dirty="0">
              <a:solidFill>
                <a:srgbClr val="000000"/>
              </a:solidFill>
              <a:effectLst/>
              <a:latin typeface="Source Sans Pro" panose="020B0503030403020204" pitchFamily="34" charset="0"/>
            </a:endParaRPr>
          </a:p>
          <a:p>
            <a:pPr algn="l">
              <a:buFont typeface="Arial" panose="020B0604020202020204" pitchFamily="34" charset="0"/>
              <a:buChar char="•"/>
            </a:pPr>
            <a:r>
              <a:rPr lang="en-US" b="0" i="0" dirty="0">
                <a:solidFill>
                  <a:srgbClr val="000000"/>
                </a:solidFill>
                <a:effectLst/>
                <a:latin typeface="Source Sans Pro" panose="020B0503030403020204" pitchFamily="34" charset="0"/>
              </a:rPr>
              <a:t>Anti-HBs should be obtained 1 to 2 months after completion of the vaccine series.</a:t>
            </a:r>
          </a:p>
          <a:p>
            <a:endParaRPr lang="en-US" dirty="0"/>
          </a:p>
        </p:txBody>
      </p:sp>
      <p:sp>
        <p:nvSpPr>
          <p:cNvPr id="4" name="Footer Placeholder 3">
            <a:extLst>
              <a:ext uri="{FF2B5EF4-FFF2-40B4-BE49-F238E27FC236}">
                <a16:creationId xmlns:a16="http://schemas.microsoft.com/office/drawing/2014/main" id="{1DDEE5D3-4555-F8FF-0771-0366F8E56C94}"/>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E22265C6-3C15-B6C1-0AF9-713557E47AE8}"/>
              </a:ext>
            </a:extLst>
          </p:cNvPr>
          <p:cNvSpPr>
            <a:spLocks noGrp="1"/>
          </p:cNvSpPr>
          <p:nvPr>
            <p:ph type="sldNum" sz="quarter" idx="12"/>
          </p:nvPr>
        </p:nvSpPr>
        <p:spPr/>
        <p:txBody>
          <a:bodyPr/>
          <a:lstStyle/>
          <a:p>
            <a:pPr>
              <a:defRPr/>
            </a:pPr>
            <a:fld id="{51C76CC5-22A4-4AE5-BE33-E6B06D519986}" type="slidenum">
              <a:rPr lang="en-US" smtClean="0"/>
              <a:pPr>
                <a:defRPr/>
              </a:pPr>
              <a:t>34</a:t>
            </a:fld>
            <a:endParaRPr lang="en-US"/>
          </a:p>
        </p:txBody>
      </p:sp>
    </p:spTree>
    <p:extLst>
      <p:ext uri="{BB962C8B-B14F-4D97-AF65-F5344CB8AC3E}">
        <p14:creationId xmlns:p14="http://schemas.microsoft.com/office/powerpoint/2010/main" val="3624512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28600"/>
            <a:ext cx="8229600" cy="1143000"/>
          </a:xfrm>
        </p:spPr>
        <p:txBody>
          <a:bodyPr/>
          <a:lstStyle/>
          <a:p>
            <a:r>
              <a:rPr lang="en-US" dirty="0"/>
              <a:t>Varicella Vaccination</a:t>
            </a:r>
          </a:p>
        </p:txBody>
      </p:sp>
      <p:sp>
        <p:nvSpPr>
          <p:cNvPr id="41986" name="Content Placeholder 2"/>
          <p:cNvSpPr>
            <a:spLocks noGrp="1"/>
          </p:cNvSpPr>
          <p:nvPr>
            <p:ph idx="1"/>
          </p:nvPr>
        </p:nvSpPr>
        <p:spPr/>
        <p:txBody>
          <a:bodyPr>
            <a:normAutofit/>
          </a:bodyPr>
          <a:lstStyle/>
          <a:p>
            <a:r>
              <a:rPr lang="en-US" sz="2800" dirty="0"/>
              <a:t>Recommend vaccination for varicella if &gt;8 years old, and CD4 &gt;200 and no evidence of immunity (or history of infection)</a:t>
            </a:r>
          </a:p>
          <a:p>
            <a:pPr lvl="1"/>
            <a:r>
              <a:rPr lang="en-US" sz="2800" dirty="0">
                <a:solidFill>
                  <a:schemeClr val="tx1"/>
                </a:solidFill>
              </a:rPr>
              <a:t>2 shots 3 months apart</a:t>
            </a:r>
          </a:p>
          <a:p>
            <a:pPr lvl="1"/>
            <a:r>
              <a:rPr lang="en-US" sz="2800" dirty="0">
                <a:solidFill>
                  <a:schemeClr val="tx1"/>
                </a:solidFill>
              </a:rPr>
              <a:t>Varicella Zoster Ig if nonimmune and exposed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dirty="0"/>
              <a:t>Shingles Vaccination</a:t>
            </a:r>
          </a:p>
        </p:txBody>
      </p:sp>
      <p:sp>
        <p:nvSpPr>
          <p:cNvPr id="41986" name="Content Placeholder 2"/>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1C1D1F"/>
                </a:solidFill>
                <a:effectLst/>
              </a:rPr>
              <a:t>Vaccination </a:t>
            </a:r>
            <a:r>
              <a:rPr lang="en-US" b="1" i="0" dirty="0">
                <a:solidFill>
                  <a:srgbClr val="1C1D1F"/>
                </a:solidFill>
                <a:effectLst/>
              </a:rPr>
              <a:t>is over 90% effective </a:t>
            </a:r>
            <a:r>
              <a:rPr lang="en-US" b="0" i="0" dirty="0">
                <a:solidFill>
                  <a:srgbClr val="1C1D1F"/>
                </a:solidFill>
                <a:effectLst/>
              </a:rPr>
              <a:t>at preventing shingles and postherpetic neuralgia in adults 50 years and older with healthy immune systems.</a:t>
            </a:r>
          </a:p>
          <a:p>
            <a:pPr algn="l">
              <a:buFont typeface="Arial" panose="020B0604020202020204" pitchFamily="34" charset="0"/>
              <a:buChar char="•"/>
            </a:pPr>
            <a:r>
              <a:rPr lang="en-US" b="0" i="0" dirty="0">
                <a:solidFill>
                  <a:srgbClr val="1C1D1F"/>
                </a:solidFill>
                <a:effectLst/>
              </a:rPr>
              <a:t>Adults 19 years and older who have weakened immune systems are at higher risk of complications and should also vaccinated.</a:t>
            </a:r>
          </a:p>
          <a:p>
            <a:pPr lvl="1"/>
            <a:r>
              <a:rPr lang="en-US" sz="1650" dirty="0">
                <a:solidFill>
                  <a:srgbClr val="1C1D1F"/>
                </a:solidFill>
              </a:rPr>
              <a:t>Cancer, HIV, HSCT, solid organ transplant, cancer, inflammatory and autoimmune disorders (especially immunomodulating agents) </a:t>
            </a:r>
          </a:p>
          <a:p>
            <a:endParaRPr lang="en-US" sz="1800" dirty="0">
              <a:solidFill>
                <a:srgbClr val="1C1D1F"/>
              </a:solidFill>
            </a:endParaRPr>
          </a:p>
          <a:p>
            <a:r>
              <a:rPr lang="en-US" b="0" i="0" dirty="0">
                <a:solidFill>
                  <a:srgbClr val="1C1D1F"/>
                </a:solidFill>
                <a:effectLst/>
              </a:rPr>
              <a:t>CDC recommends 2 doses of recombinant zoster vaccine (RZV) to prevent shingles and related complications in adults aged ≥50 years.</a:t>
            </a:r>
          </a:p>
          <a:p>
            <a:pPr lvl="1"/>
            <a:r>
              <a:rPr lang="en-US" sz="1950" dirty="0"/>
              <a:t>2 shots 2-6 months apart</a:t>
            </a:r>
          </a:p>
          <a:p>
            <a:pPr lvl="1"/>
            <a:r>
              <a:rPr lang="en-US" sz="1950" dirty="0"/>
              <a:t>Should give even if received Zostavax in the past</a:t>
            </a:r>
          </a:p>
          <a:p>
            <a:pPr lvl="1"/>
            <a:endParaRPr lang="en-US" sz="1500" dirty="0">
              <a:solidFill>
                <a:srgbClr val="1C1D1F"/>
              </a:solidFill>
            </a:endParaRPr>
          </a:p>
          <a:p>
            <a:r>
              <a:rPr lang="en-US" dirty="0"/>
              <a:t>HIV:</a:t>
            </a:r>
          </a:p>
          <a:p>
            <a:pPr lvl="1"/>
            <a:r>
              <a:rPr lang="en-US" dirty="0"/>
              <a:t>Shingles vaccine should be given to </a:t>
            </a:r>
            <a:r>
              <a:rPr lang="en-US" dirty="0">
                <a:highlight>
                  <a:srgbClr val="FFFF00"/>
                </a:highlight>
              </a:rPr>
              <a:t>all patients &gt;19 </a:t>
            </a:r>
            <a:r>
              <a:rPr lang="en-US" dirty="0"/>
              <a:t>with regardless of CD4</a:t>
            </a:r>
          </a:p>
          <a:p>
            <a:pPr lvl="1"/>
            <a:r>
              <a:rPr lang="en-US" dirty="0"/>
              <a:t>Can consider waiting until CD4 &gt;200 and VL suppressed on ARVs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6B2D-38B4-CE05-9E85-C8DAEB74FC54}"/>
              </a:ext>
            </a:extLst>
          </p:cNvPr>
          <p:cNvSpPr>
            <a:spLocks noGrp="1"/>
          </p:cNvSpPr>
          <p:nvPr>
            <p:ph type="title"/>
          </p:nvPr>
        </p:nvSpPr>
        <p:spPr/>
        <p:txBody>
          <a:bodyPr/>
          <a:lstStyle/>
          <a:p>
            <a:r>
              <a:rPr lang="en-US" dirty="0"/>
              <a:t>Shingles Vaccine</a:t>
            </a:r>
          </a:p>
        </p:txBody>
      </p:sp>
      <p:pic>
        <p:nvPicPr>
          <p:cNvPr id="7" name="Content Placeholder 6">
            <a:extLst>
              <a:ext uri="{FF2B5EF4-FFF2-40B4-BE49-F238E27FC236}">
                <a16:creationId xmlns:a16="http://schemas.microsoft.com/office/drawing/2014/main" id="{9FCEAB4D-A6E1-31E5-AB20-9522ABE4B0ED}"/>
              </a:ext>
            </a:extLst>
          </p:cNvPr>
          <p:cNvPicPr>
            <a:picLocks noGrp="1" noChangeAspect="1"/>
          </p:cNvPicPr>
          <p:nvPr>
            <p:ph idx="1"/>
          </p:nvPr>
        </p:nvPicPr>
        <p:blipFill>
          <a:blip r:embed="rId2"/>
          <a:stretch>
            <a:fillRect/>
          </a:stretch>
        </p:blipFill>
        <p:spPr>
          <a:xfrm>
            <a:off x="457200" y="1602512"/>
            <a:ext cx="8229600" cy="4400855"/>
          </a:xfrm>
        </p:spPr>
      </p:pic>
      <p:sp>
        <p:nvSpPr>
          <p:cNvPr id="4" name="Footer Placeholder 3">
            <a:extLst>
              <a:ext uri="{FF2B5EF4-FFF2-40B4-BE49-F238E27FC236}">
                <a16:creationId xmlns:a16="http://schemas.microsoft.com/office/drawing/2014/main" id="{F0F5A87E-6C4F-24FD-902A-ADB6E4C478B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6F45EE43-3C4A-5FB2-40B3-4B77A91FE920}"/>
              </a:ext>
            </a:extLst>
          </p:cNvPr>
          <p:cNvSpPr>
            <a:spLocks noGrp="1"/>
          </p:cNvSpPr>
          <p:nvPr>
            <p:ph type="sldNum" sz="quarter" idx="12"/>
          </p:nvPr>
        </p:nvSpPr>
        <p:spPr/>
        <p:txBody>
          <a:bodyPr/>
          <a:lstStyle/>
          <a:p>
            <a:pPr>
              <a:defRPr/>
            </a:pPr>
            <a:fld id="{51C76CC5-22A4-4AE5-BE33-E6B06D519986}" type="slidenum">
              <a:rPr lang="en-US" smtClean="0"/>
              <a:pPr>
                <a:defRPr/>
              </a:pPr>
              <a:t>37</a:t>
            </a:fld>
            <a:endParaRPr lang="en-US"/>
          </a:p>
        </p:txBody>
      </p:sp>
    </p:spTree>
    <p:extLst>
      <p:ext uri="{BB962C8B-B14F-4D97-AF65-F5344CB8AC3E}">
        <p14:creationId xmlns:p14="http://schemas.microsoft.com/office/powerpoint/2010/main" val="78937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37E0-DE0C-4769-947E-971B2FFF724C}"/>
              </a:ext>
            </a:extLst>
          </p:cNvPr>
          <p:cNvSpPr>
            <a:spLocks noGrp="1"/>
          </p:cNvSpPr>
          <p:nvPr>
            <p:ph type="title"/>
          </p:nvPr>
        </p:nvSpPr>
        <p:spPr/>
        <p:txBody>
          <a:bodyPr/>
          <a:lstStyle/>
          <a:p>
            <a:r>
              <a:rPr lang="en-US" dirty="0"/>
              <a:t>HPV vaccine</a:t>
            </a:r>
          </a:p>
        </p:txBody>
      </p:sp>
      <p:sp>
        <p:nvSpPr>
          <p:cNvPr id="13" name="Content Placeholder 12">
            <a:extLst>
              <a:ext uri="{FF2B5EF4-FFF2-40B4-BE49-F238E27FC236}">
                <a16:creationId xmlns:a16="http://schemas.microsoft.com/office/drawing/2014/main" id="{B74F9F88-6AC9-4D10-97A4-6534B5A42CC9}"/>
              </a:ext>
            </a:extLst>
          </p:cNvPr>
          <p:cNvSpPr>
            <a:spLocks noGrp="1"/>
          </p:cNvSpPr>
          <p:nvPr>
            <p:ph idx="1"/>
          </p:nvPr>
        </p:nvSpPr>
        <p:spPr/>
        <p:txBody>
          <a:bodyPr>
            <a:normAutofit/>
          </a:bodyPr>
          <a:lstStyle/>
          <a:p>
            <a:r>
              <a:rPr lang="en-US" sz="2800" dirty="0"/>
              <a:t>Ages 9-26 for everyone </a:t>
            </a:r>
          </a:p>
          <a:p>
            <a:pPr lvl="1"/>
            <a:r>
              <a:rPr lang="en-US" sz="2800" dirty="0">
                <a:solidFill>
                  <a:schemeClr val="tx1"/>
                </a:solidFill>
              </a:rPr>
              <a:t>3 shot series</a:t>
            </a:r>
          </a:p>
          <a:p>
            <a:r>
              <a:rPr lang="en-US" sz="2800" dirty="0"/>
              <a:t>Age 27-45 if no evidence of vaccination should be offered vaccination if appropriate</a:t>
            </a:r>
          </a:p>
          <a:p>
            <a:pPr lvl="1"/>
            <a:r>
              <a:rPr lang="en-US" sz="2400" dirty="0"/>
              <a:t>From Guidelines:</a:t>
            </a:r>
          </a:p>
          <a:p>
            <a:pPr lvl="2"/>
            <a:r>
              <a:rPr lang="en-US" sz="2400" b="0" i="0" dirty="0">
                <a:solidFill>
                  <a:srgbClr val="000000"/>
                </a:solidFill>
                <a:effectLst/>
                <a:latin typeface="Source Sans Pro" panose="020B0503030403020204" pitchFamily="34" charset="0"/>
              </a:rPr>
              <a:t>Routine vaccination is </a:t>
            </a:r>
            <a:r>
              <a:rPr lang="en-US" sz="2400" b="1" i="0" dirty="0">
                <a:solidFill>
                  <a:srgbClr val="000000"/>
                </a:solidFill>
                <a:effectLst/>
                <a:latin typeface="Source Sans Pro" panose="020B0503030403020204" pitchFamily="34" charset="0"/>
              </a:rPr>
              <a:t>not recommended</a:t>
            </a:r>
            <a:r>
              <a:rPr lang="en-US" sz="2400" b="0" i="0" dirty="0">
                <a:solidFill>
                  <a:srgbClr val="000000"/>
                </a:solidFill>
                <a:effectLst/>
                <a:latin typeface="Source Sans Pro" panose="020B0503030403020204" pitchFamily="34" charset="0"/>
              </a:rPr>
              <a:t> for people ages 27–45 years </a:t>
            </a:r>
            <a:r>
              <a:rPr lang="en-US" sz="2400" b="1" i="0" dirty="0">
                <a:solidFill>
                  <a:srgbClr val="000000"/>
                </a:solidFill>
                <a:effectLst/>
                <a:latin typeface="Source Sans Pro" panose="020B0503030403020204" pitchFamily="34" charset="0"/>
              </a:rPr>
              <a:t>(AI).</a:t>
            </a:r>
            <a:r>
              <a:rPr lang="en-US" sz="2400" b="0" i="0" dirty="0">
                <a:solidFill>
                  <a:srgbClr val="000000"/>
                </a:solidFill>
                <a:effectLst/>
                <a:latin typeface="Source Sans Pro" panose="020B0503030403020204" pitchFamily="34" charset="0"/>
              </a:rPr>
              <a:t> Some people with HIV may benefit from vaccination in this age group, and shared clinical decision-making between the provider and patient is recommended in these situations.</a:t>
            </a:r>
            <a:endParaRPr lang="en-US" sz="2200" dirty="0"/>
          </a:p>
        </p:txBody>
      </p:sp>
    </p:spTree>
    <p:extLst>
      <p:ext uri="{BB962C8B-B14F-4D97-AF65-F5344CB8AC3E}">
        <p14:creationId xmlns:p14="http://schemas.microsoft.com/office/powerpoint/2010/main" val="125040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a:t>Meningitis Vaccination</a:t>
            </a:r>
          </a:p>
        </p:txBody>
      </p:sp>
      <p:sp>
        <p:nvSpPr>
          <p:cNvPr id="5" name="TextBox 4"/>
          <p:cNvSpPr txBox="1"/>
          <p:nvPr/>
        </p:nvSpPr>
        <p:spPr>
          <a:xfrm>
            <a:off x="533400" y="4419600"/>
            <a:ext cx="7924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New recommendation in 2016 for meningococcal vaccination in HIV patients, as they have an increased risk of invasive meningococcal disease as opposed to the general population</a:t>
            </a:r>
          </a:p>
          <a:p>
            <a:pPr marL="285750" indent="-285750">
              <a:buFont typeface="Arial" panose="020B0604020202020204" pitchFamily="34" charset="0"/>
              <a:buChar char="•"/>
            </a:pPr>
            <a:r>
              <a:rPr lang="en-US" dirty="0"/>
              <a:t>Initially was recommendation for MSM in NYC in 2013</a:t>
            </a:r>
          </a:p>
        </p:txBody>
      </p:sp>
      <p:sp>
        <p:nvSpPr>
          <p:cNvPr id="3" name="Content Placeholder 2">
            <a:extLst>
              <a:ext uri="{FF2B5EF4-FFF2-40B4-BE49-F238E27FC236}">
                <a16:creationId xmlns:a16="http://schemas.microsoft.com/office/drawing/2014/main" id="{1ADA9A5E-D41A-6DE9-E2A9-617DB486B04A}"/>
              </a:ext>
            </a:extLst>
          </p:cNvPr>
          <p:cNvSpPr>
            <a:spLocks noGrp="1"/>
          </p:cNvSpPr>
          <p:nvPr>
            <p:ph idx="1"/>
          </p:nvPr>
        </p:nvSpPr>
        <p:spPr>
          <a:xfrm>
            <a:off x="533400" y="1497932"/>
            <a:ext cx="8077200" cy="3131987"/>
          </a:xfrm>
        </p:spPr>
        <p:txBody>
          <a:bodyPr>
            <a:normAutofit fontScale="77500" lnSpcReduction="20000"/>
          </a:bodyPr>
          <a:lstStyle/>
          <a:p>
            <a:pPr algn="l"/>
            <a:r>
              <a:rPr lang="en-US" b="1" i="1" dirty="0">
                <a:solidFill>
                  <a:srgbClr val="000000"/>
                </a:solidFill>
                <a:effectLst/>
                <a:latin typeface="+mn-lt"/>
              </a:rPr>
              <a:t>Meningococcal Vaccine</a:t>
            </a:r>
          </a:p>
          <a:p>
            <a:pPr algn="l"/>
            <a:r>
              <a:rPr lang="en-US" b="1" i="0" dirty="0">
                <a:solidFill>
                  <a:srgbClr val="000000"/>
                </a:solidFill>
                <a:effectLst/>
                <a:latin typeface="+mn-lt"/>
              </a:rPr>
              <a:t>Summary of Recommendations</a:t>
            </a:r>
          </a:p>
          <a:p>
            <a:pPr algn="l">
              <a:buFont typeface="Arial" panose="020B0604020202020204" pitchFamily="34" charset="0"/>
              <a:buChar char="•"/>
            </a:pPr>
            <a:r>
              <a:rPr lang="en-US" b="0" i="0" dirty="0">
                <a:solidFill>
                  <a:srgbClr val="000000"/>
                </a:solidFill>
                <a:effectLst/>
                <a:latin typeface="+mn-lt"/>
              </a:rPr>
              <a:t>Administer two doses of quadrivalent meningococcal conjugate vaccine at least 8 weeks apart to all people with HIV age ≥18 years </a:t>
            </a:r>
            <a:r>
              <a:rPr lang="en-US" b="1" i="0" dirty="0">
                <a:solidFill>
                  <a:srgbClr val="000000"/>
                </a:solidFill>
                <a:effectLst/>
                <a:latin typeface="+mn-lt"/>
              </a:rPr>
              <a:t>(AII).</a:t>
            </a:r>
            <a:endParaRPr lang="en-US" b="0" i="0" dirty="0">
              <a:solidFill>
                <a:srgbClr val="000000"/>
              </a:solidFill>
              <a:effectLst/>
              <a:latin typeface="+mn-lt"/>
            </a:endParaRPr>
          </a:p>
          <a:p>
            <a:pPr algn="l">
              <a:buFont typeface="Arial" panose="020B0604020202020204" pitchFamily="34" charset="0"/>
              <a:buChar char="•"/>
            </a:pPr>
            <a:r>
              <a:rPr lang="en-US" b="0" i="0" dirty="0">
                <a:solidFill>
                  <a:srgbClr val="000000"/>
                </a:solidFill>
                <a:effectLst/>
                <a:latin typeface="+mn-lt"/>
              </a:rPr>
              <a:t>For people with HIV receiving primary vaccination, administer two doses at least 8 weeks apart.</a:t>
            </a:r>
          </a:p>
          <a:p>
            <a:pPr algn="l">
              <a:buFont typeface="Arial" panose="020B0604020202020204" pitchFamily="34" charset="0"/>
              <a:buChar char="•"/>
            </a:pPr>
            <a:r>
              <a:rPr lang="en-US" b="0" i="0" dirty="0">
                <a:solidFill>
                  <a:srgbClr val="000000"/>
                </a:solidFill>
                <a:effectLst/>
                <a:latin typeface="+mn-lt"/>
              </a:rPr>
              <a:t>For individuals with HIV who have been vaccinated previously and are age ≥7 years, repeat vaccination every 5 years throughout life </a:t>
            </a:r>
            <a:r>
              <a:rPr lang="en-US" b="1" i="0" dirty="0">
                <a:solidFill>
                  <a:srgbClr val="000000"/>
                </a:solidFill>
                <a:effectLst/>
                <a:latin typeface="+mn-lt"/>
              </a:rPr>
              <a:t>(BIII).</a:t>
            </a:r>
            <a:endParaRPr lang="en-US" b="0" i="0" dirty="0">
              <a:solidFill>
                <a:srgbClr val="000000"/>
              </a:solidFill>
              <a:effectLst/>
              <a:latin typeface="+mn-lt"/>
            </a:endParaRPr>
          </a:p>
          <a:p>
            <a:pPr algn="l">
              <a:buFont typeface="Arial" panose="020B0604020202020204" pitchFamily="34" charset="0"/>
              <a:buChar char="•"/>
            </a:pPr>
            <a:r>
              <a:rPr lang="en-US" b="0" i="0" dirty="0">
                <a:solidFill>
                  <a:srgbClr val="000000"/>
                </a:solidFill>
                <a:effectLst/>
                <a:latin typeface="+mn-lt"/>
              </a:rPr>
              <a:t>At this time, serogroup B meningococcal vaccination (</a:t>
            </a:r>
            <a:r>
              <a:rPr lang="en-US" b="0" i="0" dirty="0" err="1">
                <a:solidFill>
                  <a:srgbClr val="000000"/>
                </a:solidFill>
                <a:effectLst/>
                <a:latin typeface="+mn-lt"/>
              </a:rPr>
              <a:t>MenB</a:t>
            </a:r>
            <a:r>
              <a:rPr lang="en-US" b="0" i="0" dirty="0">
                <a:solidFill>
                  <a:srgbClr val="000000"/>
                </a:solidFill>
                <a:effectLst/>
                <a:latin typeface="+mn-lt"/>
              </a:rPr>
              <a:t>) is not routinely indicated for adults and adolescents with HIV.</a:t>
            </a:r>
          </a:p>
          <a:p>
            <a:endParaRPr lang="en-US" dirty="0"/>
          </a:p>
        </p:txBody>
      </p:sp>
    </p:spTree>
    <p:extLst>
      <p:ext uri="{BB962C8B-B14F-4D97-AF65-F5344CB8AC3E}">
        <p14:creationId xmlns:p14="http://schemas.microsoft.com/office/powerpoint/2010/main" val="11431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Planning Disclosure</a:t>
            </a:r>
            <a:endParaRPr lang="en-US" altLang="en-US" dirty="0"/>
          </a:p>
        </p:txBody>
      </p:sp>
      <p:sp>
        <p:nvSpPr>
          <p:cNvPr id="36867" name="Content Placeholder 2"/>
          <p:cNvSpPr>
            <a:spLocks noGrp="1"/>
          </p:cNvSpPr>
          <p:nvPr>
            <p:ph idx="1"/>
          </p:nvPr>
        </p:nvSpPr>
        <p:spPr/>
        <p:txBody>
          <a:bodyPr>
            <a:normAutofit/>
          </a:bodyPr>
          <a:lstStyle/>
          <a:p>
            <a:pPr marL="0" indent="0">
              <a:buNone/>
            </a:pPr>
            <a:r>
              <a:rPr lang="en-US" altLang="en-US" sz="2800" dirty="0"/>
              <a:t>The staff and faculty involved with the planning of today’s event </a:t>
            </a:r>
            <a:r>
              <a:rPr lang="en-US" altLang="en-US" sz="2800" b="1" dirty="0"/>
              <a:t>do not </a:t>
            </a:r>
            <a:r>
              <a:rPr lang="en-US" altLang="en-US" sz="2800" dirty="0"/>
              <a:t>have any conflicts of interest to disclose.</a:t>
            </a:r>
          </a:p>
          <a:p>
            <a:pPr marL="0" indent="0">
              <a:buFont typeface="Arial" panose="020B0604020202020204" pitchFamily="34" charset="0"/>
              <a:buNone/>
            </a:pPr>
            <a:endParaRPr lang="en-US" altLang="en-US" sz="3000" dirty="0"/>
          </a:p>
          <a:p>
            <a:pPr marL="0" indent="0">
              <a:buFont typeface="Arial" panose="020B0604020202020204" pitchFamily="34" charset="0"/>
              <a:buNone/>
            </a:pPr>
            <a:endParaRPr lang="en-US" altLang="en-US" sz="3000" dirty="0"/>
          </a:p>
        </p:txBody>
      </p:sp>
    </p:spTree>
    <p:custDataLst>
      <p:tags r:id="rId1"/>
    </p:custDataLst>
    <p:extLst>
      <p:ext uri="{BB962C8B-B14F-4D97-AF65-F5344CB8AC3E}">
        <p14:creationId xmlns:p14="http://schemas.microsoft.com/office/powerpoint/2010/main" val="3309878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753"/>
            <a:ext cx="8153400" cy="429080"/>
          </a:xfrm>
        </p:spPr>
        <p:txBody>
          <a:bodyPr>
            <a:normAutofit/>
          </a:bodyPr>
          <a:lstStyle/>
          <a:p>
            <a:r>
              <a:rPr lang="en-US" sz="2000" dirty="0"/>
              <a:t>CDC/ACIP Guidelines for Adult Immunizations – Patients with HIV</a:t>
            </a:r>
          </a:p>
        </p:txBody>
      </p:sp>
      <p:pic>
        <p:nvPicPr>
          <p:cNvPr id="6" name="Content Placeholder 5">
            <a:extLst>
              <a:ext uri="{FF2B5EF4-FFF2-40B4-BE49-F238E27FC236}">
                <a16:creationId xmlns:a16="http://schemas.microsoft.com/office/drawing/2014/main" id="{86F9DCD3-F7C1-153D-A108-66C3FE087A5E}"/>
              </a:ext>
            </a:extLst>
          </p:cNvPr>
          <p:cNvPicPr>
            <a:picLocks noGrp="1" noChangeAspect="1"/>
          </p:cNvPicPr>
          <p:nvPr>
            <p:ph idx="1"/>
          </p:nvPr>
        </p:nvPicPr>
        <p:blipFill>
          <a:blip r:embed="rId2"/>
          <a:stretch>
            <a:fillRect/>
          </a:stretch>
        </p:blipFill>
        <p:spPr>
          <a:xfrm>
            <a:off x="152400" y="945374"/>
            <a:ext cx="4252507" cy="4525963"/>
          </a:xfrm>
        </p:spPr>
      </p:pic>
      <p:pic>
        <p:nvPicPr>
          <p:cNvPr id="9" name="Picture 8">
            <a:extLst>
              <a:ext uri="{FF2B5EF4-FFF2-40B4-BE49-F238E27FC236}">
                <a16:creationId xmlns:a16="http://schemas.microsoft.com/office/drawing/2014/main" id="{46C9A256-66F0-1313-955B-D4B6635F7DC2}"/>
              </a:ext>
            </a:extLst>
          </p:cNvPr>
          <p:cNvPicPr>
            <a:picLocks noChangeAspect="1"/>
          </p:cNvPicPr>
          <p:nvPr/>
        </p:nvPicPr>
        <p:blipFill>
          <a:blip r:embed="rId3"/>
          <a:stretch>
            <a:fillRect/>
          </a:stretch>
        </p:blipFill>
        <p:spPr>
          <a:xfrm>
            <a:off x="4458220" y="945374"/>
            <a:ext cx="4609580" cy="4573427"/>
          </a:xfrm>
          <a:prstGeom prst="rect">
            <a:avLst/>
          </a:prstGeom>
        </p:spPr>
      </p:pic>
      <p:pic>
        <p:nvPicPr>
          <p:cNvPr id="11" name="Picture 10">
            <a:extLst>
              <a:ext uri="{FF2B5EF4-FFF2-40B4-BE49-F238E27FC236}">
                <a16:creationId xmlns:a16="http://schemas.microsoft.com/office/drawing/2014/main" id="{322C0F8E-4F22-9260-EFA7-57A2EEF19064}"/>
              </a:ext>
            </a:extLst>
          </p:cNvPr>
          <p:cNvPicPr>
            <a:picLocks noChangeAspect="1"/>
          </p:cNvPicPr>
          <p:nvPr/>
        </p:nvPicPr>
        <p:blipFill>
          <a:blip r:embed="rId4"/>
          <a:stretch>
            <a:fillRect/>
          </a:stretch>
        </p:blipFill>
        <p:spPr>
          <a:xfrm>
            <a:off x="685800" y="5518801"/>
            <a:ext cx="8153400" cy="1001003"/>
          </a:xfrm>
          <a:prstGeom prst="rect">
            <a:avLst/>
          </a:prstGeom>
        </p:spPr>
      </p:pic>
    </p:spTree>
    <p:extLst>
      <p:ext uri="{BB962C8B-B14F-4D97-AF65-F5344CB8AC3E}">
        <p14:creationId xmlns:p14="http://schemas.microsoft.com/office/powerpoint/2010/main" val="1516136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E18B-131A-DA2C-CCC1-9064D6A253C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88F4CE23-E149-6345-2D21-177FD7DF11A0}"/>
              </a:ext>
            </a:extLst>
          </p:cNvPr>
          <p:cNvPicPr>
            <a:picLocks noGrp="1" noChangeAspect="1"/>
          </p:cNvPicPr>
          <p:nvPr>
            <p:ph idx="1"/>
          </p:nvPr>
        </p:nvPicPr>
        <p:blipFill>
          <a:blip r:embed="rId2"/>
          <a:stretch>
            <a:fillRect/>
          </a:stretch>
        </p:blipFill>
        <p:spPr>
          <a:xfrm>
            <a:off x="253925" y="194839"/>
            <a:ext cx="8636149" cy="5923512"/>
          </a:xfrm>
        </p:spPr>
      </p:pic>
      <p:sp>
        <p:nvSpPr>
          <p:cNvPr id="4" name="Footer Placeholder 3">
            <a:extLst>
              <a:ext uri="{FF2B5EF4-FFF2-40B4-BE49-F238E27FC236}">
                <a16:creationId xmlns:a16="http://schemas.microsoft.com/office/drawing/2014/main" id="{D937ADFD-ED0F-B159-39E4-E4D13BDD24C1}"/>
              </a:ext>
            </a:extLst>
          </p:cNvPr>
          <p:cNvSpPr>
            <a:spLocks noGrp="1"/>
          </p:cNvSpPr>
          <p:nvPr>
            <p:ph type="ftr" sz="quarter" idx="11"/>
          </p:nvPr>
        </p:nvSpPr>
        <p:spPr>
          <a:xfrm>
            <a:off x="685800" y="6170035"/>
            <a:ext cx="5715000" cy="351129"/>
          </a:xfrm>
        </p:spPr>
        <p:txBody>
          <a:bodyPr/>
          <a:lstStyle/>
          <a:p>
            <a:pPr algn="l"/>
            <a:r>
              <a:rPr lang="en-US" b="0" i="0" u="none" strike="noStrike" baseline="0" dirty="0">
                <a:solidFill>
                  <a:schemeClr val="tx1"/>
                </a:solidFill>
                <a:latin typeface="Calibri-Light"/>
              </a:rPr>
              <a:t>Vaccine Recommendations for</a:t>
            </a:r>
          </a:p>
          <a:p>
            <a:pPr algn="l"/>
            <a:r>
              <a:rPr lang="en-US" b="0" i="0" u="none" strike="noStrike" baseline="0" dirty="0">
                <a:solidFill>
                  <a:schemeClr val="tx1"/>
                </a:solidFill>
                <a:latin typeface="Calibri-Light"/>
              </a:rPr>
              <a:t>People with HIV - SHIREESHA DHANIREDDY, MD, </a:t>
            </a:r>
            <a:r>
              <a:rPr lang="en-US" b="0" i="0" u="none" strike="noStrike" baseline="0" dirty="0" err="1">
                <a:solidFill>
                  <a:schemeClr val="tx1"/>
                </a:solidFill>
                <a:latin typeface="Calibri-Light"/>
              </a:rPr>
              <a:t>IDWeek</a:t>
            </a:r>
            <a:r>
              <a:rPr lang="en-US" b="0" i="0" u="none" strike="noStrike" baseline="0" dirty="0">
                <a:solidFill>
                  <a:schemeClr val="tx1"/>
                </a:solidFill>
                <a:latin typeface="Calibri-Light"/>
              </a:rPr>
              <a:t> 2022</a:t>
            </a:r>
            <a:endParaRPr lang="en-US" dirty="0">
              <a:solidFill>
                <a:schemeClr val="tx1"/>
              </a:solidFill>
            </a:endParaRPr>
          </a:p>
        </p:txBody>
      </p:sp>
      <p:sp>
        <p:nvSpPr>
          <p:cNvPr id="5" name="Slide Number Placeholder 4">
            <a:extLst>
              <a:ext uri="{FF2B5EF4-FFF2-40B4-BE49-F238E27FC236}">
                <a16:creationId xmlns:a16="http://schemas.microsoft.com/office/drawing/2014/main" id="{8257B60F-A432-CC8B-AE4B-5E32987A7EDE}"/>
              </a:ext>
            </a:extLst>
          </p:cNvPr>
          <p:cNvSpPr>
            <a:spLocks noGrp="1"/>
          </p:cNvSpPr>
          <p:nvPr>
            <p:ph type="sldNum" sz="quarter" idx="12"/>
          </p:nvPr>
        </p:nvSpPr>
        <p:spPr/>
        <p:txBody>
          <a:bodyPr/>
          <a:lstStyle/>
          <a:p>
            <a:pPr>
              <a:defRPr/>
            </a:pPr>
            <a:fld id="{51C76CC5-22A4-4AE5-BE33-E6B06D519986}" type="slidenum">
              <a:rPr lang="en-US" smtClean="0"/>
              <a:pPr>
                <a:defRPr/>
              </a:pPr>
              <a:t>41</a:t>
            </a:fld>
            <a:endParaRPr lang="en-US"/>
          </a:p>
        </p:txBody>
      </p:sp>
    </p:spTree>
    <p:extLst>
      <p:ext uri="{BB962C8B-B14F-4D97-AF65-F5344CB8AC3E}">
        <p14:creationId xmlns:p14="http://schemas.microsoft.com/office/powerpoint/2010/main" val="4220809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A4EC-EA3F-EDA2-3920-0A53A23F4EAA}"/>
              </a:ext>
            </a:extLst>
          </p:cNvPr>
          <p:cNvSpPr>
            <a:spLocks noGrp="1"/>
          </p:cNvSpPr>
          <p:nvPr>
            <p:ph type="title"/>
          </p:nvPr>
        </p:nvSpPr>
        <p:spPr>
          <a:xfrm>
            <a:off x="457200" y="160337"/>
            <a:ext cx="8229600" cy="1143000"/>
          </a:xfrm>
        </p:spPr>
        <p:txBody>
          <a:bodyPr/>
          <a:lstStyle/>
          <a:p>
            <a:r>
              <a:rPr lang="en-US" dirty="0"/>
              <a:t>Mpox Vaccination</a:t>
            </a:r>
          </a:p>
        </p:txBody>
      </p:sp>
      <p:sp>
        <p:nvSpPr>
          <p:cNvPr id="3" name="Content Placeholder 2">
            <a:extLst>
              <a:ext uri="{FF2B5EF4-FFF2-40B4-BE49-F238E27FC236}">
                <a16:creationId xmlns:a16="http://schemas.microsoft.com/office/drawing/2014/main" id="{DBAFE762-4DD9-36A9-86BD-BA7BD97C20CC}"/>
              </a:ext>
            </a:extLst>
          </p:cNvPr>
          <p:cNvSpPr>
            <a:spLocks noGrp="1"/>
          </p:cNvSpPr>
          <p:nvPr>
            <p:ph idx="1"/>
          </p:nvPr>
        </p:nvSpPr>
        <p:spPr>
          <a:xfrm>
            <a:off x="457200" y="1143000"/>
            <a:ext cx="8229600" cy="4983163"/>
          </a:xfrm>
        </p:spPr>
        <p:txBody>
          <a:bodyPr>
            <a:noAutofit/>
          </a:bodyPr>
          <a:lstStyle/>
          <a:p>
            <a:pPr algn="l"/>
            <a:r>
              <a:rPr lang="en-US" sz="1600" b="1" i="0" dirty="0">
                <a:solidFill>
                  <a:srgbClr val="000000"/>
                </a:solidFill>
                <a:effectLst/>
                <a:latin typeface="Merriweather" panose="00000500000000000000" pitchFamily="2" charset="0"/>
              </a:rPr>
              <a:t>Summary of Recommendations</a:t>
            </a:r>
          </a:p>
          <a:p>
            <a:pPr algn="l"/>
            <a:r>
              <a:rPr lang="en-US" sz="1600" b="1" i="1" dirty="0">
                <a:solidFill>
                  <a:srgbClr val="000000"/>
                </a:solidFill>
                <a:effectLst/>
                <a:latin typeface="Merriweather" panose="00000500000000000000" pitchFamily="2" charset="0"/>
              </a:rPr>
              <a:t>For Vaccination</a:t>
            </a:r>
            <a:endParaRPr lang="en-US" sz="1600" b="1" i="0" dirty="0">
              <a:solidFill>
                <a:srgbClr val="000000"/>
              </a:solidFill>
              <a:effectLst/>
              <a:latin typeface="Merriweather" panose="00000500000000000000" pitchFamily="2" charset="0"/>
            </a:endParaRPr>
          </a:p>
          <a:p>
            <a:pPr lvl="1">
              <a:buFont typeface="Arial" panose="020B0604020202020204" pitchFamily="34" charset="0"/>
              <a:buChar char="•"/>
            </a:pPr>
            <a:r>
              <a:rPr lang="en-US" sz="1400" b="0" i="0" dirty="0">
                <a:solidFill>
                  <a:srgbClr val="000000"/>
                </a:solidFill>
                <a:effectLst/>
                <a:latin typeface="Source Sans Pro" panose="020B0503030403020204" pitchFamily="34" charset="0"/>
              </a:rPr>
              <a:t>Mpox vaccination with live nonreplicating vaccinia vaccine should be offered to all people with HIV who have potential for mpox exposure or anticipate potential exposure to mpox per </a:t>
            </a:r>
            <a:r>
              <a:rPr lang="en-US" sz="1400" b="0" i="0" u="none" strike="noStrike" dirty="0">
                <a:solidFill>
                  <a:srgbClr val="000000"/>
                </a:solidFill>
                <a:effectLst/>
                <a:latin typeface="Source Sans Pro" panose="020B0503030403020204" pitchFamily="34" charset="0"/>
                <a:hlinkClick r:id="rId2"/>
              </a:rPr>
              <a:t>CDC interim clinical considerations</a:t>
            </a:r>
            <a:r>
              <a:rPr lang="en-US" sz="1400" b="0" i="0" dirty="0">
                <a:solidFill>
                  <a:srgbClr val="000000"/>
                </a:solidFill>
                <a:effectLst/>
                <a:latin typeface="Source Sans Pro" panose="020B0503030403020204" pitchFamily="34" charset="0"/>
              </a:rPr>
              <a:t> </a:t>
            </a:r>
            <a:r>
              <a:rPr lang="en-US" sz="1400" b="1" i="0" dirty="0">
                <a:solidFill>
                  <a:srgbClr val="000000"/>
                </a:solidFill>
                <a:effectLst/>
                <a:latin typeface="Source Sans Pro" panose="020B0503030403020204" pitchFamily="34" charset="0"/>
              </a:rPr>
              <a:t>(BII),</a:t>
            </a:r>
            <a:r>
              <a:rPr lang="en-US" sz="1400" b="0" i="0" dirty="0">
                <a:solidFill>
                  <a:srgbClr val="000000"/>
                </a:solidFill>
                <a:effectLst/>
                <a:latin typeface="Source Sans Pro" panose="020B0503030403020204" pitchFamily="34" charset="0"/>
              </a:rPr>
              <a:t> as well as any other people with HIV who request vaccination </a:t>
            </a:r>
            <a:r>
              <a:rPr lang="en-US" sz="1400" b="1" i="0" dirty="0">
                <a:solidFill>
                  <a:srgbClr val="000000"/>
                </a:solidFill>
                <a:effectLst/>
                <a:latin typeface="Source Sans Pro" panose="020B0503030403020204" pitchFamily="34" charset="0"/>
              </a:rPr>
              <a:t>(CII).</a:t>
            </a:r>
            <a:endParaRPr lang="en-US" sz="1400" b="0" i="0" dirty="0">
              <a:solidFill>
                <a:srgbClr val="000000"/>
              </a:solidFill>
              <a:effectLst/>
              <a:latin typeface="Source Sans Pro" panose="020B0503030403020204" pitchFamily="34" charset="0"/>
            </a:endParaRPr>
          </a:p>
          <a:p>
            <a:pPr lvl="1">
              <a:buFont typeface="Arial" panose="020B0604020202020204" pitchFamily="34" charset="0"/>
              <a:buChar char="•"/>
            </a:pPr>
            <a:r>
              <a:rPr lang="en-US" sz="1400" b="0" i="0" dirty="0">
                <a:solidFill>
                  <a:srgbClr val="000000"/>
                </a:solidFill>
                <a:effectLst/>
                <a:latin typeface="Source Sans Pro" panose="020B0503030403020204" pitchFamily="34" charset="0"/>
              </a:rPr>
              <a:t> Mpox vaccination is the preferred vaccine before mpox exposure and is safe to use in people with HIV; administer Mpox vaccination in two doses (0.1 mL ID or 0.5 mL SQ) 4 weeks (28 days) apart </a:t>
            </a:r>
            <a:r>
              <a:rPr lang="en-US" sz="1400" b="1" i="0" dirty="0">
                <a:solidFill>
                  <a:srgbClr val="000000"/>
                </a:solidFill>
                <a:effectLst/>
                <a:latin typeface="Source Sans Pro" panose="020B0503030403020204" pitchFamily="34" charset="0"/>
              </a:rPr>
              <a:t>(AII).</a:t>
            </a:r>
            <a:endParaRPr lang="en-US" sz="1400" b="0" i="0" dirty="0">
              <a:solidFill>
                <a:srgbClr val="000000"/>
              </a:solidFill>
              <a:effectLst/>
              <a:latin typeface="Source Sans Pro" panose="020B0503030403020204" pitchFamily="34" charset="0"/>
            </a:endParaRPr>
          </a:p>
          <a:p>
            <a:pPr lvl="1">
              <a:buFont typeface="Arial" panose="020B0604020202020204" pitchFamily="34" charset="0"/>
              <a:buChar char="•"/>
            </a:pPr>
            <a:r>
              <a:rPr lang="en-US" sz="1400" b="0" i="0" dirty="0">
                <a:solidFill>
                  <a:srgbClr val="000000"/>
                </a:solidFill>
                <a:effectLst/>
                <a:latin typeface="Source Sans Pro" panose="020B0503030403020204" pitchFamily="34" charset="0"/>
              </a:rPr>
              <a:t>If the second dose is not administered during the recommended interval, it should be administered as soon as possible </a:t>
            </a:r>
            <a:r>
              <a:rPr lang="en-US" sz="1400" b="1" i="0" dirty="0">
                <a:solidFill>
                  <a:srgbClr val="000000"/>
                </a:solidFill>
                <a:effectLst/>
                <a:latin typeface="Source Sans Pro" panose="020B0503030403020204" pitchFamily="34" charset="0"/>
              </a:rPr>
              <a:t>(CIII).</a:t>
            </a:r>
            <a:r>
              <a:rPr lang="en-US" sz="1400" b="0" i="0" dirty="0">
                <a:solidFill>
                  <a:srgbClr val="000000"/>
                </a:solidFill>
                <a:effectLst/>
                <a:latin typeface="Source Sans Pro" panose="020B0503030403020204" pitchFamily="34" charset="0"/>
              </a:rPr>
              <a:t> There is no need to restart or add doses to the series if there is an extended interval between doses </a:t>
            </a:r>
            <a:r>
              <a:rPr lang="en-US" sz="1400" b="1" i="0" dirty="0">
                <a:solidFill>
                  <a:srgbClr val="000000"/>
                </a:solidFill>
                <a:effectLst/>
                <a:latin typeface="Source Sans Pro" panose="020B0503030403020204" pitchFamily="34" charset="0"/>
              </a:rPr>
              <a:t>(CIII).</a:t>
            </a:r>
            <a:endParaRPr lang="en-US" sz="1400" b="0" i="0" dirty="0">
              <a:solidFill>
                <a:srgbClr val="000000"/>
              </a:solidFill>
              <a:effectLst/>
              <a:latin typeface="Source Sans Pro" panose="020B0503030403020204" pitchFamily="34" charset="0"/>
            </a:endParaRPr>
          </a:p>
          <a:p>
            <a:pPr lvl="1">
              <a:buFont typeface="Arial" panose="020B0604020202020204" pitchFamily="34" charset="0"/>
              <a:buChar char="•"/>
            </a:pPr>
            <a:r>
              <a:rPr lang="en-US" sz="1400" b="0" i="0" dirty="0">
                <a:solidFill>
                  <a:srgbClr val="000000"/>
                </a:solidFill>
                <a:effectLst/>
                <a:latin typeface="Source Sans Pro" panose="020B0503030403020204" pitchFamily="34" charset="0"/>
              </a:rPr>
              <a:t>People who had received smallpox vaccination more than 10 years ago should still receive two doses. </a:t>
            </a:r>
            <a:r>
              <a:rPr lang="en-US" sz="1400" b="1" i="0" dirty="0">
                <a:solidFill>
                  <a:srgbClr val="000000"/>
                </a:solidFill>
                <a:effectLst/>
                <a:latin typeface="Source Sans Pro" panose="020B0503030403020204" pitchFamily="34" charset="0"/>
              </a:rPr>
              <a:t>(CIII).</a:t>
            </a:r>
            <a:endParaRPr lang="en-US" sz="1400" b="0" i="0" dirty="0">
              <a:solidFill>
                <a:srgbClr val="000000"/>
              </a:solidFill>
              <a:effectLst/>
              <a:latin typeface="Source Sans Pro" panose="020B0503030403020204" pitchFamily="34" charset="0"/>
            </a:endParaRPr>
          </a:p>
          <a:p>
            <a:pPr lvl="1">
              <a:buFont typeface="Arial" panose="020B0604020202020204" pitchFamily="34" charset="0"/>
              <a:buChar char="•"/>
            </a:pPr>
            <a:r>
              <a:rPr lang="en-US" sz="1400" b="0" i="0" dirty="0">
                <a:solidFill>
                  <a:srgbClr val="000000"/>
                </a:solidFill>
                <a:effectLst/>
                <a:latin typeface="Source Sans Pro" panose="020B0503030403020204" pitchFamily="34" charset="0"/>
              </a:rPr>
              <a:t>Administration of live replicating vaccinia vaccines (i.e., ACAM2000) to pregnant, breastfeeding, or immunocompromised individuals, including people with HIV, </a:t>
            </a:r>
            <a:r>
              <a:rPr lang="en-US" sz="1400" b="1" i="0" dirty="0">
                <a:solidFill>
                  <a:srgbClr val="000000"/>
                </a:solidFill>
                <a:effectLst/>
                <a:latin typeface="Source Sans Pro" panose="020B0503030403020204" pitchFamily="34" charset="0"/>
              </a:rPr>
              <a:t>is contraindicated (AII).</a:t>
            </a:r>
            <a:endParaRPr lang="en-US" sz="1400" b="0" i="0" dirty="0">
              <a:solidFill>
                <a:srgbClr val="000000"/>
              </a:solidFill>
              <a:effectLst/>
              <a:latin typeface="Source Sans Pro" panose="020B0503030403020204" pitchFamily="34" charset="0"/>
            </a:endParaRPr>
          </a:p>
          <a:p>
            <a:r>
              <a:rPr lang="en-US" sz="1600" b="1" i="1" dirty="0">
                <a:solidFill>
                  <a:srgbClr val="000000"/>
                </a:solidFill>
                <a:effectLst/>
                <a:latin typeface="Merriweather" panose="00000500000000000000" pitchFamily="2" charset="0"/>
              </a:rPr>
              <a:t>For Post-exposure Prophylaxis</a:t>
            </a:r>
            <a:endParaRPr lang="en-US" sz="1600" b="1" i="0" dirty="0">
              <a:solidFill>
                <a:srgbClr val="000000"/>
              </a:solidFill>
              <a:effectLst/>
              <a:latin typeface="Merriweather" panose="00000500000000000000" pitchFamily="2" charset="0"/>
            </a:endParaRPr>
          </a:p>
          <a:p>
            <a:pPr lvl="1">
              <a:buFont typeface="Arial" panose="020B0604020202020204" pitchFamily="34" charset="0"/>
              <a:buChar char="•"/>
            </a:pPr>
            <a:r>
              <a:rPr lang="en-US" sz="1600" b="0" i="0" dirty="0">
                <a:solidFill>
                  <a:srgbClr val="000000"/>
                </a:solidFill>
                <a:effectLst/>
                <a:latin typeface="Source Sans Pro" panose="020B0503030403020204" pitchFamily="34" charset="0"/>
              </a:rPr>
              <a:t>For unvaccinated people with HIV who experience a known or presumed exposure, administer a </a:t>
            </a:r>
            <a:r>
              <a:rPr lang="en-US" sz="1600" b="0" i="0">
                <a:solidFill>
                  <a:srgbClr val="000000"/>
                </a:solidFill>
                <a:effectLst/>
                <a:latin typeface="Source Sans Pro" panose="020B0503030403020204" pitchFamily="34" charset="0"/>
              </a:rPr>
              <a:t>complete series </a:t>
            </a:r>
            <a:r>
              <a:rPr lang="en-US" sz="1600" b="0" i="0" dirty="0">
                <a:solidFill>
                  <a:srgbClr val="000000"/>
                </a:solidFill>
                <a:effectLst/>
                <a:latin typeface="Source Sans Pro" panose="020B0503030403020204" pitchFamily="34" charset="0"/>
              </a:rPr>
              <a:t>as soon as possible, ideally within 4 to 14 days after exposure </a:t>
            </a:r>
            <a:r>
              <a:rPr lang="en-US" sz="1600" b="1" i="0" dirty="0">
                <a:solidFill>
                  <a:srgbClr val="000000"/>
                </a:solidFill>
                <a:effectLst/>
                <a:latin typeface="Source Sans Pro" panose="020B0503030403020204" pitchFamily="34" charset="0"/>
              </a:rPr>
              <a:t>(BII).</a:t>
            </a:r>
            <a:endParaRPr lang="en-US" sz="1600" b="0" i="0" dirty="0">
              <a:solidFill>
                <a:srgbClr val="000000"/>
              </a:solidFill>
              <a:effectLst/>
              <a:latin typeface="Source Sans Pro" panose="020B0503030403020204" pitchFamily="34" charset="0"/>
            </a:endParaRPr>
          </a:p>
        </p:txBody>
      </p:sp>
      <p:sp>
        <p:nvSpPr>
          <p:cNvPr id="4" name="Footer Placeholder 3">
            <a:extLst>
              <a:ext uri="{FF2B5EF4-FFF2-40B4-BE49-F238E27FC236}">
                <a16:creationId xmlns:a16="http://schemas.microsoft.com/office/drawing/2014/main" id="{CB314789-C5C1-4889-D821-EB845B71C6F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D9A278C-5B64-AD42-8082-DE33249AB5FF}"/>
              </a:ext>
            </a:extLst>
          </p:cNvPr>
          <p:cNvSpPr>
            <a:spLocks noGrp="1"/>
          </p:cNvSpPr>
          <p:nvPr>
            <p:ph type="sldNum" sz="quarter" idx="12"/>
          </p:nvPr>
        </p:nvSpPr>
        <p:spPr/>
        <p:txBody>
          <a:bodyPr/>
          <a:lstStyle/>
          <a:p>
            <a:pPr>
              <a:defRPr/>
            </a:pPr>
            <a:fld id="{51C76CC5-22A4-4AE5-BE33-E6B06D519986}" type="slidenum">
              <a:rPr lang="en-US" smtClean="0"/>
              <a:pPr>
                <a:defRPr/>
              </a:pPr>
              <a:t>42</a:t>
            </a:fld>
            <a:endParaRPr lang="en-US"/>
          </a:p>
        </p:txBody>
      </p:sp>
    </p:spTree>
    <p:extLst>
      <p:ext uri="{BB962C8B-B14F-4D97-AF65-F5344CB8AC3E}">
        <p14:creationId xmlns:p14="http://schemas.microsoft.com/office/powerpoint/2010/main" val="472770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E83-CE9D-8AF4-0649-2A87609871F7}"/>
              </a:ext>
            </a:extLst>
          </p:cNvPr>
          <p:cNvSpPr>
            <a:spLocks noGrp="1"/>
          </p:cNvSpPr>
          <p:nvPr>
            <p:ph type="title"/>
          </p:nvPr>
        </p:nvSpPr>
        <p:spPr/>
        <p:txBody>
          <a:bodyPr/>
          <a:lstStyle/>
          <a:p>
            <a:pPr algn="ctr"/>
            <a:r>
              <a:rPr lang="en-US" dirty="0"/>
              <a:t>RSV vaccine</a:t>
            </a:r>
          </a:p>
        </p:txBody>
      </p:sp>
      <p:sp>
        <p:nvSpPr>
          <p:cNvPr id="3" name="Content Placeholder 2">
            <a:extLst>
              <a:ext uri="{FF2B5EF4-FFF2-40B4-BE49-F238E27FC236}">
                <a16:creationId xmlns:a16="http://schemas.microsoft.com/office/drawing/2014/main" id="{D887A210-8BF7-7130-563F-37D39B37638A}"/>
              </a:ext>
            </a:extLst>
          </p:cNvPr>
          <p:cNvSpPr>
            <a:spLocks noGrp="1"/>
          </p:cNvSpPr>
          <p:nvPr>
            <p:ph idx="1"/>
          </p:nvPr>
        </p:nvSpPr>
        <p:spPr>
          <a:xfrm>
            <a:off x="285750" y="1417638"/>
            <a:ext cx="8401050" cy="4449762"/>
          </a:xfrm>
        </p:spPr>
        <p:txBody>
          <a:bodyPr>
            <a:normAutofit fontScale="85000" lnSpcReduction="20000"/>
          </a:bodyPr>
          <a:lstStyle/>
          <a:p>
            <a:pPr algn="l">
              <a:buFont typeface="Arial" panose="020B0604020202020204" pitchFamily="34" charset="0"/>
              <a:buChar char="•"/>
            </a:pPr>
            <a:r>
              <a:rPr lang="en-US" b="0" i="0" dirty="0">
                <a:solidFill>
                  <a:srgbClr val="1C1D1F"/>
                </a:solidFill>
                <a:effectLst/>
                <a:latin typeface="Nunito" pitchFamily="2" charset="0"/>
              </a:rPr>
              <a:t>CDC recommends all adults ages 75 and older get an RSV vaccine (new rec in 7/24).</a:t>
            </a:r>
          </a:p>
          <a:p>
            <a:pPr algn="l">
              <a:buFont typeface="Arial" panose="020B0604020202020204" pitchFamily="34" charset="0"/>
              <a:buChar char="•"/>
            </a:pPr>
            <a:r>
              <a:rPr lang="en-US" b="0" i="0" dirty="0">
                <a:solidFill>
                  <a:srgbClr val="1C1D1F"/>
                </a:solidFill>
                <a:effectLst/>
                <a:latin typeface="Nunito" pitchFamily="2" charset="0"/>
              </a:rPr>
              <a:t>CDC recommends RSV vaccines for all adults ages 60-74 who are at increased risk of severe RSV disease.</a:t>
            </a:r>
          </a:p>
          <a:p>
            <a:pPr lvl="1"/>
            <a:r>
              <a:rPr lang="en-US" b="0" i="0" dirty="0">
                <a:solidFill>
                  <a:srgbClr val="1C1D1F"/>
                </a:solidFill>
                <a:effectLst/>
                <a:highlight>
                  <a:srgbClr val="FFFFFF"/>
                </a:highlight>
                <a:latin typeface="Nunito" pitchFamily="2" charset="0"/>
              </a:rPr>
              <a:t>Have chronic heart or lung disease</a:t>
            </a:r>
          </a:p>
          <a:p>
            <a:pPr lvl="1"/>
            <a:r>
              <a:rPr lang="en-US" b="0" i="0" dirty="0">
                <a:solidFill>
                  <a:srgbClr val="1C1D1F"/>
                </a:solidFill>
                <a:effectLst/>
                <a:highlight>
                  <a:srgbClr val="FFFFFF"/>
                </a:highlight>
                <a:latin typeface="Nunito" pitchFamily="2" charset="0"/>
              </a:rPr>
              <a:t>Have a weakened immune system</a:t>
            </a:r>
          </a:p>
          <a:p>
            <a:pPr lvl="1"/>
            <a:r>
              <a:rPr lang="en-US" b="0" i="0" dirty="0">
                <a:solidFill>
                  <a:srgbClr val="1C1D1F"/>
                </a:solidFill>
                <a:effectLst/>
                <a:highlight>
                  <a:srgbClr val="FFFFFF"/>
                </a:highlight>
                <a:latin typeface="Nunito" pitchFamily="2" charset="0"/>
              </a:rPr>
              <a:t>Have certain other medical conditions, including severe obesity and severe diabetes</a:t>
            </a:r>
          </a:p>
          <a:p>
            <a:pPr lvl="1"/>
            <a:r>
              <a:rPr lang="en-US" b="0" i="0" dirty="0">
                <a:solidFill>
                  <a:srgbClr val="1C1D1F"/>
                </a:solidFill>
                <a:effectLst/>
                <a:highlight>
                  <a:srgbClr val="FFFFFF"/>
                </a:highlight>
                <a:latin typeface="Nunito" pitchFamily="2" charset="0"/>
              </a:rPr>
              <a:t>Live in a nursing home or other long-term care facility</a:t>
            </a:r>
          </a:p>
          <a:p>
            <a:r>
              <a:rPr lang="en-US" b="0" i="0" dirty="0">
                <a:solidFill>
                  <a:srgbClr val="1C1D1F"/>
                </a:solidFill>
                <a:effectLst/>
                <a:latin typeface="Nunito" pitchFamily="2" charset="0"/>
              </a:rPr>
              <a:t>An RSV maternal vaccine is available for pregnant mothers at weeks 32-36 of pregnancy, passing on protection to their baby.</a:t>
            </a:r>
            <a:endParaRPr lang="en-US" b="0" i="0" dirty="0">
              <a:solidFill>
                <a:srgbClr val="1C1D1F"/>
              </a:solidFill>
              <a:effectLst/>
              <a:highlight>
                <a:srgbClr val="FFFFFF"/>
              </a:highlight>
              <a:latin typeface="Nunito" pitchFamily="2" charset="0"/>
            </a:endParaRPr>
          </a:p>
          <a:p>
            <a:r>
              <a:rPr lang="en-US" b="0" i="0" dirty="0">
                <a:solidFill>
                  <a:srgbClr val="1C1D1F"/>
                </a:solidFill>
                <a:effectLst/>
                <a:highlight>
                  <a:srgbClr val="FFFFFF"/>
                </a:highlight>
                <a:latin typeface="Nunito" pitchFamily="2" charset="0"/>
              </a:rPr>
              <a:t>The RSV vaccine is given as a single dose.</a:t>
            </a:r>
          </a:p>
          <a:p>
            <a:r>
              <a:rPr lang="en-US" b="0" i="0" dirty="0">
                <a:solidFill>
                  <a:srgbClr val="1F1F1F"/>
                </a:solidFill>
                <a:effectLst/>
                <a:highlight>
                  <a:srgbClr val="FFFFFF"/>
                </a:highlight>
                <a:latin typeface="Google Sans"/>
              </a:rPr>
              <a:t>During clinical trials, RSV vaccines for people ages 60 and older </a:t>
            </a:r>
            <a:r>
              <a:rPr lang="en-US" b="1" i="0" dirty="0">
                <a:solidFill>
                  <a:srgbClr val="040C28"/>
                </a:solidFill>
                <a:effectLst/>
                <a:latin typeface="Google Sans"/>
              </a:rPr>
              <a:t>reduced the risk of symptomatic lower respiratory tract disease by 80%-90% </a:t>
            </a:r>
            <a:r>
              <a:rPr lang="en-US" i="0" dirty="0">
                <a:solidFill>
                  <a:srgbClr val="040C28"/>
                </a:solidFill>
                <a:effectLst/>
                <a:latin typeface="Google Sans"/>
              </a:rPr>
              <a:t>in</a:t>
            </a:r>
            <a:r>
              <a:rPr lang="en-US" b="0" i="0" dirty="0">
                <a:solidFill>
                  <a:srgbClr val="040C28"/>
                </a:solidFill>
                <a:effectLst/>
                <a:latin typeface="Google Sans"/>
              </a:rPr>
              <a:t> the first season after RSV vaccination</a:t>
            </a:r>
            <a:r>
              <a:rPr lang="en-US" b="0" i="0" dirty="0">
                <a:solidFill>
                  <a:srgbClr val="1F1F1F"/>
                </a:solidFill>
                <a:effectLst/>
                <a:highlight>
                  <a:srgbClr val="FFFFFF"/>
                </a:highlight>
                <a:latin typeface="Google Sans"/>
              </a:rPr>
              <a:t>.</a:t>
            </a:r>
            <a:endParaRPr lang="en-US" b="0" i="0" dirty="0">
              <a:solidFill>
                <a:srgbClr val="1C1D1F"/>
              </a:solidFill>
              <a:effectLst/>
              <a:latin typeface="Nunito" pitchFamily="2" charset="0"/>
            </a:endParaRPr>
          </a:p>
        </p:txBody>
      </p:sp>
    </p:spTree>
    <p:extLst>
      <p:ext uri="{BB962C8B-B14F-4D97-AF65-F5344CB8AC3E}">
        <p14:creationId xmlns:p14="http://schemas.microsoft.com/office/powerpoint/2010/main" val="3591329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Women's Issues</a:t>
            </a:r>
          </a:p>
        </p:txBody>
      </p:sp>
      <p:sp>
        <p:nvSpPr>
          <p:cNvPr id="43010" name="Content Placeholder 2"/>
          <p:cNvSpPr>
            <a:spLocks noGrp="1"/>
          </p:cNvSpPr>
          <p:nvPr>
            <p:ph idx="1"/>
          </p:nvPr>
        </p:nvSpPr>
        <p:spPr/>
        <p:txBody>
          <a:bodyPr>
            <a:normAutofit/>
          </a:bodyPr>
          <a:lstStyle/>
          <a:p>
            <a:r>
              <a:rPr lang="en-US" sz="2800" dirty="0"/>
              <a:t>All women with HIV of childbearing age should be asked routinely about desire for pregnancy</a:t>
            </a:r>
          </a:p>
          <a:p>
            <a:r>
              <a:rPr lang="en-US" sz="2800" dirty="0"/>
              <a:t>Mammogram </a:t>
            </a:r>
          </a:p>
          <a:p>
            <a:r>
              <a:rPr lang="en-US" sz="2800" dirty="0"/>
              <a:t>Hormone replacement therapy not routinely recommended</a:t>
            </a:r>
          </a:p>
          <a:p>
            <a:r>
              <a:rPr lang="en-US" sz="2800" dirty="0"/>
              <a:t>Cervical cancer screening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28650" y="381000"/>
            <a:ext cx="7886700" cy="438150"/>
          </a:xfrm>
        </p:spPr>
        <p:txBody>
          <a:bodyPr>
            <a:normAutofit fontScale="90000"/>
          </a:bodyPr>
          <a:lstStyle/>
          <a:p>
            <a:r>
              <a:rPr lang="en-US" dirty="0"/>
              <a:t>Mammogram Guidelines</a:t>
            </a:r>
          </a:p>
        </p:txBody>
      </p:sp>
      <p:sp>
        <p:nvSpPr>
          <p:cNvPr id="61444" name="TextBox 5"/>
          <p:cNvSpPr txBox="1">
            <a:spLocks noChangeArrowheads="1"/>
          </p:cNvSpPr>
          <p:nvPr/>
        </p:nvSpPr>
        <p:spPr bwMode="auto">
          <a:xfrm>
            <a:off x="883321" y="4461273"/>
            <a:ext cx="7352372" cy="2308324"/>
          </a:xfrm>
          <a:prstGeom prst="rect">
            <a:avLst/>
          </a:prstGeom>
          <a:noFill/>
          <a:ln w="9525">
            <a:noFill/>
            <a:miter lim="800000"/>
            <a:headEnd/>
            <a:tailEnd/>
          </a:ln>
        </p:spPr>
        <p:txBody>
          <a:bodyPr wrap="square">
            <a:spAutoFit/>
          </a:bodyPr>
          <a:lstStyle/>
          <a:p>
            <a:pPr algn="l">
              <a:buFont typeface="Arial" panose="020B0604020202020204" pitchFamily="34" charset="0"/>
              <a:buChar char="•"/>
            </a:pPr>
            <a:r>
              <a:rPr lang="en-US" b="1" dirty="0">
                <a:latin typeface="Calibri" pitchFamily="34" charset="0"/>
              </a:rPr>
              <a:t>ACS</a:t>
            </a:r>
            <a:r>
              <a:rPr lang="en-US" dirty="0">
                <a:latin typeface="Calibri" pitchFamily="34" charset="0"/>
              </a:rPr>
              <a:t>: </a:t>
            </a:r>
            <a:r>
              <a:rPr lang="en-US" b="1" i="0" dirty="0">
                <a:solidFill>
                  <a:srgbClr val="1A1A1A"/>
                </a:solidFill>
                <a:effectLst/>
                <a:highlight>
                  <a:srgbClr val="FFFFFF"/>
                </a:highlight>
                <a:latin typeface="Source Sans Pro" panose="020B0503030403020204" pitchFamily="34" charset="0"/>
              </a:rPr>
              <a:t>Women between 40 and 44</a:t>
            </a:r>
            <a:r>
              <a:rPr lang="en-US" b="0" i="0" dirty="0">
                <a:solidFill>
                  <a:srgbClr val="1A1A1A"/>
                </a:solidFill>
                <a:effectLst/>
                <a:highlight>
                  <a:srgbClr val="FFFFFF"/>
                </a:highlight>
                <a:latin typeface="Source Sans Pro" panose="020B0503030403020204" pitchFamily="34" charset="0"/>
              </a:rPr>
              <a:t> have the option to start screening with a mammogram every year.</a:t>
            </a:r>
          </a:p>
          <a:p>
            <a:pPr algn="l">
              <a:buFont typeface="Arial" panose="020B0604020202020204" pitchFamily="34" charset="0"/>
              <a:buChar char="•"/>
            </a:pPr>
            <a:r>
              <a:rPr lang="en-US" b="1" i="0" dirty="0">
                <a:solidFill>
                  <a:srgbClr val="1A1A1A"/>
                </a:solidFill>
                <a:effectLst/>
                <a:highlight>
                  <a:srgbClr val="FFFFFF"/>
                </a:highlight>
                <a:latin typeface="Source Sans Pro" panose="020B0503030403020204" pitchFamily="34" charset="0"/>
              </a:rPr>
              <a:t>Women 45 to 54</a:t>
            </a:r>
            <a:r>
              <a:rPr lang="en-US" b="0" i="0" dirty="0">
                <a:solidFill>
                  <a:srgbClr val="1A1A1A"/>
                </a:solidFill>
                <a:effectLst/>
                <a:highlight>
                  <a:srgbClr val="FFFFFF"/>
                </a:highlight>
                <a:latin typeface="Source Sans Pro" panose="020B0503030403020204" pitchFamily="34" charset="0"/>
              </a:rPr>
              <a:t> should get mammograms every year.</a:t>
            </a:r>
          </a:p>
          <a:p>
            <a:pPr algn="l">
              <a:buFont typeface="Arial" panose="020B0604020202020204" pitchFamily="34" charset="0"/>
              <a:buChar char="•"/>
            </a:pPr>
            <a:r>
              <a:rPr lang="en-US" b="1" i="0" dirty="0">
                <a:solidFill>
                  <a:srgbClr val="1A1A1A"/>
                </a:solidFill>
                <a:effectLst/>
                <a:highlight>
                  <a:srgbClr val="FFFFFF"/>
                </a:highlight>
                <a:latin typeface="Source Sans Pro" panose="020B0503030403020204" pitchFamily="34" charset="0"/>
              </a:rPr>
              <a:t>Women 55 and older</a:t>
            </a:r>
            <a:r>
              <a:rPr lang="en-US" b="0" i="0" dirty="0">
                <a:solidFill>
                  <a:srgbClr val="1A1A1A"/>
                </a:solidFill>
                <a:effectLst/>
                <a:highlight>
                  <a:srgbClr val="FFFFFF"/>
                </a:highlight>
                <a:latin typeface="Source Sans Pro" panose="020B0503030403020204" pitchFamily="34" charset="0"/>
              </a:rPr>
              <a:t> can switch to a mammogram every other year, or they can choose to continue yearly mammograms. Screening should continue as long as a woman is in good health and is expected to live at least 10 more years.</a:t>
            </a:r>
          </a:p>
          <a:p>
            <a:r>
              <a:rPr lang="en-US" dirty="0">
                <a:latin typeface="Calibri" pitchFamily="34" charset="0"/>
              </a:rPr>
              <a:t>  </a:t>
            </a:r>
          </a:p>
        </p:txBody>
      </p:sp>
      <p:pic>
        <p:nvPicPr>
          <p:cNvPr id="6" name="Content Placeholder 5">
            <a:extLst>
              <a:ext uri="{FF2B5EF4-FFF2-40B4-BE49-F238E27FC236}">
                <a16:creationId xmlns:a16="http://schemas.microsoft.com/office/drawing/2014/main" id="{9E32D68C-2ECF-1AAA-4625-ED6A21E3CD53}"/>
              </a:ext>
            </a:extLst>
          </p:cNvPr>
          <p:cNvPicPr>
            <a:picLocks noGrp="1" noChangeAspect="1"/>
          </p:cNvPicPr>
          <p:nvPr>
            <p:ph idx="1"/>
          </p:nvPr>
        </p:nvPicPr>
        <p:blipFill>
          <a:blip r:embed="rId2"/>
          <a:stretch>
            <a:fillRect/>
          </a:stretch>
        </p:blipFill>
        <p:spPr>
          <a:xfrm>
            <a:off x="903308" y="837888"/>
            <a:ext cx="7352372" cy="3598401"/>
          </a:xfrm>
        </p:spPr>
      </p:pic>
    </p:spTree>
    <p:extLst>
      <p:ext uri="{BB962C8B-B14F-4D97-AF65-F5344CB8AC3E}">
        <p14:creationId xmlns:p14="http://schemas.microsoft.com/office/powerpoint/2010/main" val="3348068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a:t>Pregnancy</a:t>
            </a:r>
          </a:p>
        </p:txBody>
      </p:sp>
      <p:sp>
        <p:nvSpPr>
          <p:cNvPr id="44034" name="Content Placeholder 2"/>
          <p:cNvSpPr>
            <a:spLocks noGrp="1"/>
          </p:cNvSpPr>
          <p:nvPr>
            <p:ph idx="1"/>
          </p:nvPr>
        </p:nvSpPr>
        <p:spPr/>
        <p:txBody>
          <a:bodyPr>
            <a:normAutofit/>
          </a:bodyPr>
          <a:lstStyle/>
          <a:p>
            <a:r>
              <a:rPr lang="en-US" sz="2800" dirty="0"/>
              <a:t>All pregnant women should be treated for HIV regardless of immune status, to prevent transmission to fetus</a:t>
            </a:r>
          </a:p>
          <a:p>
            <a:r>
              <a:rPr lang="en-US" sz="2800" dirty="0"/>
              <a:t>Infants exposed to HIV in utero should get postexposure prophylaxis and HIV RNA testing at 14-21 days, 1-2 months and 4-6 months</a:t>
            </a:r>
          </a:p>
          <a:p>
            <a:r>
              <a:rPr lang="en-US" sz="2800" dirty="0"/>
              <a:t>High risk exposed infants should have VL tested at birth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4" y="221457"/>
            <a:ext cx="8188812" cy="715962"/>
          </a:xfrm>
        </p:spPr>
        <p:txBody>
          <a:bodyPr>
            <a:normAutofit/>
          </a:bodyPr>
          <a:lstStyle/>
          <a:p>
            <a:r>
              <a:rPr lang="en-US" sz="2800" dirty="0"/>
              <a:t>USPSTF Cervical Cancer Screening (non-HIV)</a:t>
            </a:r>
          </a:p>
        </p:txBody>
      </p:sp>
      <p:pic>
        <p:nvPicPr>
          <p:cNvPr id="6" name="Content Placeholder 5">
            <a:extLst>
              <a:ext uri="{FF2B5EF4-FFF2-40B4-BE49-F238E27FC236}">
                <a16:creationId xmlns:a16="http://schemas.microsoft.com/office/drawing/2014/main" id="{1C80B8F2-78B8-44F5-B1AB-9AC27DD2FDCB}"/>
              </a:ext>
            </a:extLst>
          </p:cNvPr>
          <p:cNvPicPr>
            <a:picLocks noGrp="1" noChangeAspect="1"/>
          </p:cNvPicPr>
          <p:nvPr>
            <p:ph idx="1"/>
          </p:nvPr>
        </p:nvPicPr>
        <p:blipFill>
          <a:blip r:embed="rId2"/>
          <a:stretch>
            <a:fillRect/>
          </a:stretch>
        </p:blipFill>
        <p:spPr>
          <a:xfrm>
            <a:off x="352152" y="937419"/>
            <a:ext cx="8439695" cy="5209307"/>
          </a:xfrm>
          <a:prstGeom prst="rect">
            <a:avLst/>
          </a:prstGeom>
        </p:spPr>
      </p:pic>
    </p:spTree>
    <p:extLst>
      <p:ext uri="{BB962C8B-B14F-4D97-AF65-F5344CB8AC3E}">
        <p14:creationId xmlns:p14="http://schemas.microsoft.com/office/powerpoint/2010/main" val="2821356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t>Cervical Pap Smear</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Abnormal cervical cytology 10x greater in population with HIV</a:t>
            </a:r>
          </a:p>
          <a:p>
            <a:pPr fontAlgn="auto">
              <a:spcAft>
                <a:spcPts val="0"/>
              </a:spcAft>
              <a:buFont typeface="Arial" pitchFamily="34" charset="0"/>
              <a:buChar char="•"/>
              <a:defRPr/>
            </a:pPr>
            <a:r>
              <a:rPr lang="en-US" dirty="0"/>
              <a:t>Initially, 6 months later, and then yearly</a:t>
            </a:r>
          </a:p>
          <a:p>
            <a:pPr fontAlgn="auto">
              <a:spcAft>
                <a:spcPts val="0"/>
              </a:spcAft>
              <a:buFont typeface="Arial" pitchFamily="34" charset="0"/>
              <a:buChar char="•"/>
              <a:defRPr/>
            </a:pPr>
            <a:r>
              <a:rPr lang="en-US" dirty="0"/>
              <a:t>If abnormal (ASCUS thru HGSIL) then needs </a:t>
            </a:r>
            <a:r>
              <a:rPr lang="en-US" dirty="0" err="1"/>
              <a:t>colposcopy</a:t>
            </a:r>
            <a:endParaRPr lang="en-US" dirty="0"/>
          </a:p>
          <a:p>
            <a:pPr fontAlgn="auto">
              <a:spcAft>
                <a:spcPts val="0"/>
              </a:spcAft>
              <a:buFont typeface="Arial" pitchFamily="34" charset="0"/>
              <a:buChar char="•"/>
              <a:defRPr/>
            </a:pPr>
            <a:r>
              <a:rPr lang="en-US" dirty="0"/>
              <a:t>Consider continuing </a:t>
            </a:r>
            <a:r>
              <a:rPr lang="en-US" dirty="0" err="1"/>
              <a:t>paps</a:t>
            </a:r>
            <a:r>
              <a:rPr lang="en-US" dirty="0"/>
              <a:t> of vaginal cytology even if hysterectomy, especially if abnormal cervical cytology pre-hysterectomy</a:t>
            </a:r>
          </a:p>
          <a:p>
            <a:pPr fontAlgn="auto">
              <a:spcAft>
                <a:spcPts val="0"/>
              </a:spcAft>
              <a:buFont typeface="Arial" pitchFamily="34" charset="0"/>
              <a:buChar char="•"/>
              <a:defRPr/>
            </a:pPr>
            <a:r>
              <a:rPr lang="en-US" dirty="0"/>
              <a:t>Every 3 years for women with normal pap smears and HPV negative &gt;30 y/o and CD4 &gt;500</a:t>
            </a:r>
          </a:p>
          <a:p>
            <a:pPr lvl="1" fontAlgn="auto">
              <a:spcAft>
                <a:spcPts val="0"/>
              </a:spcAft>
              <a:buFont typeface="Arial" pitchFamily="34" charset="0"/>
              <a:buChar char="•"/>
              <a:defRPr/>
            </a:pPr>
            <a:r>
              <a:rPr lang="en-US" dirty="0">
                <a:solidFill>
                  <a:schemeClr val="tx1"/>
                </a:solidFill>
              </a:rPr>
              <a:t>No HPV testing in women under 30 years</a:t>
            </a:r>
          </a:p>
          <a:p>
            <a:pPr fontAlgn="auto">
              <a:spcAft>
                <a:spcPts val="0"/>
              </a:spcAft>
              <a:buFont typeface="Arial" pitchFamily="34" charset="0"/>
              <a:buChar cha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NY State AIDS Institute </a:t>
            </a:r>
            <a:r>
              <a:rPr lang="en-US" sz="2800" u="sng" dirty="0">
                <a:hlinkClick r:id="rId2"/>
              </a:rPr>
              <a:t>Medical Care Criteria Committee</a:t>
            </a:r>
            <a:r>
              <a:rPr lang="en-US" sz="2800" dirty="0"/>
              <a:t>, March 2024</a:t>
            </a:r>
          </a:p>
        </p:txBody>
      </p:sp>
      <p:sp>
        <p:nvSpPr>
          <p:cNvPr id="5" name="Content Placeholder 4">
            <a:extLst>
              <a:ext uri="{FF2B5EF4-FFF2-40B4-BE49-F238E27FC236}">
                <a16:creationId xmlns:a16="http://schemas.microsoft.com/office/drawing/2014/main" id="{8B20C3A3-3ED3-443A-AF4E-991DAED97DFE}"/>
              </a:ext>
            </a:extLst>
          </p:cNvPr>
          <p:cNvSpPr>
            <a:spLocks noGrp="1"/>
          </p:cNvSpPr>
          <p:nvPr>
            <p:ph idx="1"/>
          </p:nvPr>
        </p:nvSpPr>
        <p:spPr>
          <a:xfrm>
            <a:off x="457200" y="1600200"/>
            <a:ext cx="8229600" cy="4724399"/>
          </a:xfrm>
        </p:spPr>
        <p:txBody>
          <a:bodyPr>
            <a:normAutofit/>
          </a:bodyPr>
          <a:lstStyle/>
          <a:p>
            <a:pPr algn="l"/>
            <a:r>
              <a:rPr lang="en-US" sz="1600" b="1" i="0" dirty="0">
                <a:solidFill>
                  <a:srgbClr val="000000"/>
                </a:solidFill>
                <a:effectLst/>
                <a:latin typeface="Merriweather Sans" pitchFamily="2" charset="0"/>
              </a:rPr>
              <a:t>Age-Based Screening</a:t>
            </a:r>
          </a:p>
          <a:p>
            <a:pPr algn="l">
              <a:buFont typeface="Arial" panose="020B0604020202020204" pitchFamily="34" charset="0"/>
              <a:buChar char="•"/>
            </a:pPr>
            <a:r>
              <a:rPr lang="en-US" sz="1600" b="0" i="0" dirty="0">
                <a:solidFill>
                  <a:srgbClr val="000000"/>
                </a:solidFill>
                <a:effectLst/>
                <a:latin typeface="Merriweather Sans" pitchFamily="2" charset="0"/>
              </a:rPr>
              <a:t>For patients &lt;30 years old, testing for HPV is not recommended (A2†). For these patients, clinicians should perform cervical cytology within at least 2 years of the onset of receptive sexual activity or by age 21 years, regardless of the mode of HIV acquisition (A2), and if cytology results are normal, repeat testing every 3 years. (A2)</a:t>
            </a:r>
          </a:p>
          <a:p>
            <a:pPr algn="l">
              <a:buFont typeface="Arial" panose="020B0604020202020204" pitchFamily="34" charset="0"/>
              <a:buChar char="•"/>
            </a:pPr>
            <a:r>
              <a:rPr lang="en-US" sz="1600" b="0" i="0" dirty="0">
                <a:solidFill>
                  <a:srgbClr val="000000"/>
                </a:solidFill>
                <a:effectLst/>
                <a:latin typeface="Merriweather Sans" pitchFamily="2" charset="0"/>
              </a:rPr>
              <a:t>For patients ≥30 years old, clinicians should perform cytology/HPV </a:t>
            </a:r>
            <a:r>
              <a:rPr lang="en-US" sz="1600" b="0" i="0" dirty="0" err="1">
                <a:solidFill>
                  <a:srgbClr val="000000"/>
                </a:solidFill>
                <a:effectLst/>
                <a:latin typeface="Merriweather Sans" pitchFamily="2" charset="0"/>
              </a:rPr>
              <a:t>cotesting</a:t>
            </a:r>
            <a:r>
              <a:rPr lang="en-US" sz="1600" b="0" i="0" dirty="0">
                <a:solidFill>
                  <a:srgbClr val="000000"/>
                </a:solidFill>
                <a:effectLst/>
                <a:latin typeface="Merriweather Sans" pitchFamily="2" charset="0"/>
              </a:rPr>
              <a:t> within 3 years of previous testing. (A2) If the baseline cytology and HPV test results are negative, clinicians should repeat both tests every 3 years thereafter. (A2)</a:t>
            </a:r>
          </a:p>
          <a:p>
            <a:pPr algn="l">
              <a:buFont typeface="Arial" panose="020B0604020202020204" pitchFamily="34" charset="0"/>
              <a:buChar char="•"/>
            </a:pPr>
            <a:r>
              <a:rPr lang="en-US" sz="1600" b="0" i="0" dirty="0">
                <a:solidFill>
                  <a:srgbClr val="000000"/>
                </a:solidFill>
                <a:effectLst/>
                <a:latin typeface="Merriweather Sans" pitchFamily="2" charset="0"/>
              </a:rPr>
              <a:t>Clinicians should repeat cervical cytology after 2 months but within 4 months after a result of “insufficient specimen for analysis” has been reported. (A3)</a:t>
            </a:r>
          </a:p>
          <a:p>
            <a:pPr algn="l">
              <a:buFont typeface="Arial" panose="020B0604020202020204" pitchFamily="34" charset="0"/>
              <a:buChar char="•"/>
            </a:pPr>
            <a:r>
              <a:rPr lang="en-US" sz="1600" b="0" i="0" dirty="0">
                <a:solidFill>
                  <a:srgbClr val="000000"/>
                </a:solidFill>
                <a:effectLst/>
                <a:latin typeface="Merriweather Sans" pitchFamily="2" charset="0"/>
              </a:rPr>
              <a:t>Clinicians should continue cervical cancer screening for patients ≥65 years old; however, factors such as a patient’s life expectancy and risk of developing cervical cancer should inform shared decision-making regarding continued screening. (A3)</a:t>
            </a:r>
          </a:p>
          <a:p>
            <a:pPr marL="0" indent="0">
              <a:buNone/>
            </a:pPr>
            <a:r>
              <a:rPr lang="en-US" dirty="0"/>
              <a:t>	</a:t>
            </a:r>
          </a:p>
          <a:p>
            <a:endParaRPr lang="en-US" dirty="0"/>
          </a:p>
        </p:txBody>
      </p:sp>
    </p:spTree>
    <p:extLst>
      <p:ext uri="{BB962C8B-B14F-4D97-AF65-F5344CB8AC3E}">
        <p14:creationId xmlns:p14="http://schemas.microsoft.com/office/powerpoint/2010/main" val="201759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Speaker Disclosure</a:t>
            </a:r>
          </a:p>
        </p:txBody>
      </p:sp>
      <p:sp>
        <p:nvSpPr>
          <p:cNvPr id="40963" name="Content Placeholder 2"/>
          <p:cNvSpPr>
            <a:spLocks noGrp="1"/>
          </p:cNvSpPr>
          <p:nvPr>
            <p:ph idx="1"/>
          </p:nvPr>
        </p:nvSpPr>
        <p:spPr/>
        <p:txBody>
          <a:bodyPr/>
          <a:lstStyle/>
          <a:p>
            <a:pPr marL="0" indent="0">
              <a:buFont typeface="Arial" panose="020B0604020202020204" pitchFamily="34" charset="0"/>
              <a:buNone/>
            </a:pPr>
            <a:r>
              <a:rPr lang="en-US" altLang="en-US" sz="3000" dirty="0"/>
              <a:t>Medical Advisor, </a:t>
            </a:r>
            <a:r>
              <a:rPr lang="en-US" altLang="en-US" sz="3000" dirty="0" err="1"/>
              <a:t>Viiv</a:t>
            </a:r>
            <a:r>
              <a:rPr lang="en-US" altLang="en-US" sz="3000" dirty="0"/>
              <a:t>.</a:t>
            </a:r>
          </a:p>
        </p:txBody>
      </p:sp>
    </p:spTree>
    <p:extLst>
      <p:ext uri="{BB962C8B-B14F-4D97-AF65-F5344CB8AC3E}">
        <p14:creationId xmlns:p14="http://schemas.microsoft.com/office/powerpoint/2010/main" val="3464901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t>Metabolic Complications 1</a:t>
            </a:r>
          </a:p>
        </p:txBody>
      </p:sp>
      <p:sp>
        <p:nvSpPr>
          <p:cNvPr id="45058" name="Content Placeholder 2"/>
          <p:cNvSpPr>
            <a:spLocks noGrp="1"/>
          </p:cNvSpPr>
          <p:nvPr>
            <p:ph idx="1"/>
          </p:nvPr>
        </p:nvSpPr>
        <p:spPr>
          <a:xfrm>
            <a:off x="457200" y="1600200"/>
            <a:ext cx="8229600" cy="4800600"/>
          </a:xfrm>
        </p:spPr>
        <p:txBody>
          <a:bodyPr/>
          <a:lstStyle/>
          <a:p>
            <a:r>
              <a:rPr lang="en-US" dirty="0" err="1"/>
              <a:t>Hyperlipidemia</a:t>
            </a:r>
            <a:r>
              <a:rPr lang="en-US" dirty="0"/>
              <a:t> </a:t>
            </a:r>
          </a:p>
          <a:p>
            <a:pPr lvl="1"/>
            <a:r>
              <a:rPr lang="en-US" sz="2400" dirty="0">
                <a:solidFill>
                  <a:schemeClr val="tx1"/>
                </a:solidFill>
              </a:rPr>
              <a:t>Fasting lipids should be obtained prior to and within 1-3 months of starting ARVs</a:t>
            </a:r>
          </a:p>
          <a:p>
            <a:pPr lvl="1"/>
            <a:r>
              <a:rPr lang="en-US" sz="2400" dirty="0" err="1">
                <a:solidFill>
                  <a:schemeClr val="tx1"/>
                </a:solidFill>
              </a:rPr>
              <a:t>Statins</a:t>
            </a:r>
            <a:r>
              <a:rPr lang="en-US" sz="2400" dirty="0">
                <a:solidFill>
                  <a:schemeClr val="tx1"/>
                </a:solidFill>
              </a:rPr>
              <a:t> recommended, but watch with drug interactions; also diet/exercise</a:t>
            </a:r>
          </a:p>
          <a:p>
            <a:r>
              <a:rPr lang="en-US" dirty="0"/>
              <a:t>DEXA scanning in postmenopausal women and men &gt;50</a:t>
            </a:r>
          </a:p>
          <a:p>
            <a:pPr lvl="1"/>
            <a:r>
              <a:rPr lang="en-US" dirty="0">
                <a:solidFill>
                  <a:schemeClr val="tx1"/>
                </a:solidFill>
              </a:rPr>
              <a:t>Treat with </a:t>
            </a:r>
            <a:r>
              <a:rPr lang="en-US" dirty="0" err="1">
                <a:solidFill>
                  <a:schemeClr val="tx1"/>
                </a:solidFill>
              </a:rPr>
              <a:t>Vit</a:t>
            </a:r>
            <a:r>
              <a:rPr lang="en-US" dirty="0">
                <a:solidFill>
                  <a:schemeClr val="tx1"/>
                </a:solidFill>
              </a:rPr>
              <a:t> D, Calcium, </a:t>
            </a:r>
            <a:r>
              <a:rPr lang="en-US" dirty="0" err="1">
                <a:solidFill>
                  <a:schemeClr val="tx1"/>
                </a:solidFill>
              </a:rPr>
              <a:t>biphosphanates</a:t>
            </a:r>
            <a:endParaRPr lang="en-US" dirty="0">
              <a:solidFill>
                <a:schemeClr val="tx1"/>
              </a:solidFill>
            </a:endParaRPr>
          </a:p>
          <a:p>
            <a:pPr lvl="2"/>
            <a:r>
              <a:rPr lang="en-US" dirty="0"/>
              <a:t>May be due to </a:t>
            </a:r>
            <a:r>
              <a:rPr lang="en-US" dirty="0" err="1"/>
              <a:t>tenofovir</a:t>
            </a:r>
            <a:r>
              <a:rPr lang="en-US" dirty="0"/>
              <a:t>, or </a:t>
            </a:r>
          </a:p>
          <a:p>
            <a:pPr lvl="2"/>
            <a:r>
              <a:rPr lang="en-US" dirty="0" err="1"/>
              <a:t>Vit</a:t>
            </a:r>
            <a:r>
              <a:rPr lang="en-US" dirty="0"/>
              <a:t> D deficiency (40-80% HIV patients)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0CBF-5B94-D983-F019-CAE124C69E78}"/>
              </a:ext>
            </a:extLst>
          </p:cNvPr>
          <p:cNvSpPr>
            <a:spLocks noGrp="1"/>
          </p:cNvSpPr>
          <p:nvPr>
            <p:ph type="title"/>
          </p:nvPr>
        </p:nvSpPr>
        <p:spPr/>
        <p:txBody>
          <a:bodyPr/>
          <a:lstStyle/>
          <a:p>
            <a:r>
              <a:rPr lang="en-US" dirty="0"/>
              <a:t>ASCVD Risk Calculator</a:t>
            </a:r>
          </a:p>
        </p:txBody>
      </p:sp>
      <p:pic>
        <p:nvPicPr>
          <p:cNvPr id="9" name="Content Placeholder 8">
            <a:extLst>
              <a:ext uri="{FF2B5EF4-FFF2-40B4-BE49-F238E27FC236}">
                <a16:creationId xmlns:a16="http://schemas.microsoft.com/office/drawing/2014/main" id="{44798A8C-232A-80A0-B484-99AA54DF705C}"/>
              </a:ext>
            </a:extLst>
          </p:cNvPr>
          <p:cNvPicPr>
            <a:picLocks noGrp="1" noChangeAspect="1"/>
          </p:cNvPicPr>
          <p:nvPr>
            <p:ph idx="1"/>
          </p:nvPr>
        </p:nvPicPr>
        <p:blipFill>
          <a:blip r:embed="rId2"/>
          <a:stretch>
            <a:fillRect/>
          </a:stretch>
        </p:blipFill>
        <p:spPr>
          <a:xfrm>
            <a:off x="457200" y="1445340"/>
            <a:ext cx="8229600" cy="4302284"/>
          </a:xfrm>
        </p:spPr>
      </p:pic>
      <p:sp>
        <p:nvSpPr>
          <p:cNvPr id="4" name="Footer Placeholder 3">
            <a:extLst>
              <a:ext uri="{FF2B5EF4-FFF2-40B4-BE49-F238E27FC236}">
                <a16:creationId xmlns:a16="http://schemas.microsoft.com/office/drawing/2014/main" id="{7BB030CB-F9CC-1ECD-8697-ED96478420AE}"/>
              </a:ext>
            </a:extLst>
          </p:cNvPr>
          <p:cNvSpPr>
            <a:spLocks noGrp="1"/>
          </p:cNvSpPr>
          <p:nvPr>
            <p:ph type="ftr" sz="quarter" idx="11"/>
          </p:nvPr>
        </p:nvSpPr>
        <p:spPr>
          <a:xfrm>
            <a:off x="762000" y="6203950"/>
            <a:ext cx="7924800" cy="365125"/>
          </a:xfrm>
        </p:spPr>
        <p:txBody>
          <a:bodyPr/>
          <a:lstStyle/>
          <a:p>
            <a:pPr>
              <a:defRPr/>
            </a:pPr>
            <a:r>
              <a:rPr lang="en-US" dirty="0"/>
              <a:t>https://tools.acc.org/ASCVD-Risk-Estimator-Plus/#!/calculate/estimate/</a:t>
            </a:r>
          </a:p>
        </p:txBody>
      </p:sp>
      <p:sp>
        <p:nvSpPr>
          <p:cNvPr id="5" name="Slide Number Placeholder 4">
            <a:extLst>
              <a:ext uri="{FF2B5EF4-FFF2-40B4-BE49-F238E27FC236}">
                <a16:creationId xmlns:a16="http://schemas.microsoft.com/office/drawing/2014/main" id="{76DC23BC-9C8F-E9C2-483A-B7C898E7D635}"/>
              </a:ext>
            </a:extLst>
          </p:cNvPr>
          <p:cNvSpPr>
            <a:spLocks noGrp="1"/>
          </p:cNvSpPr>
          <p:nvPr>
            <p:ph type="sldNum" sz="quarter" idx="12"/>
          </p:nvPr>
        </p:nvSpPr>
        <p:spPr/>
        <p:txBody>
          <a:bodyPr/>
          <a:lstStyle/>
          <a:p>
            <a:pPr>
              <a:defRPr/>
            </a:pPr>
            <a:fld id="{51C76CC5-22A4-4AE5-BE33-E6B06D519986}" type="slidenum">
              <a:rPr lang="en-US" smtClean="0"/>
              <a:pPr>
                <a:defRPr/>
              </a:pPr>
              <a:t>51</a:t>
            </a:fld>
            <a:endParaRPr lang="en-US"/>
          </a:p>
        </p:txBody>
      </p:sp>
    </p:spTree>
    <p:extLst>
      <p:ext uri="{BB962C8B-B14F-4D97-AF65-F5344CB8AC3E}">
        <p14:creationId xmlns:p14="http://schemas.microsoft.com/office/powerpoint/2010/main" val="301033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D3F8-E43A-8AFC-6DA2-67C5498AB69F}"/>
              </a:ext>
            </a:extLst>
          </p:cNvPr>
          <p:cNvSpPr>
            <a:spLocks noGrp="1"/>
          </p:cNvSpPr>
          <p:nvPr>
            <p:ph type="title"/>
          </p:nvPr>
        </p:nvSpPr>
        <p:spPr>
          <a:xfrm>
            <a:off x="457200" y="264918"/>
            <a:ext cx="8229600" cy="563562"/>
          </a:xfrm>
        </p:spPr>
        <p:txBody>
          <a:bodyPr>
            <a:normAutofit fontScale="90000"/>
          </a:bodyPr>
          <a:lstStyle/>
          <a:p>
            <a:r>
              <a:rPr lang="en-US" dirty="0"/>
              <a:t>Statin Therapy – New Recommendations</a:t>
            </a:r>
          </a:p>
        </p:txBody>
      </p:sp>
      <p:sp>
        <p:nvSpPr>
          <p:cNvPr id="4" name="Slide Number Placeholder 3">
            <a:extLst>
              <a:ext uri="{FF2B5EF4-FFF2-40B4-BE49-F238E27FC236}">
                <a16:creationId xmlns:a16="http://schemas.microsoft.com/office/drawing/2014/main" id="{DD25820B-6F76-3D54-191E-7245DAC523F4}"/>
              </a:ext>
            </a:extLst>
          </p:cNvPr>
          <p:cNvSpPr>
            <a:spLocks noGrp="1"/>
          </p:cNvSpPr>
          <p:nvPr>
            <p:ph type="sldNum" sz="quarter" idx="12"/>
          </p:nvPr>
        </p:nvSpPr>
        <p:spPr/>
        <p:txBody>
          <a:bodyPr/>
          <a:lstStyle/>
          <a:p>
            <a:pPr>
              <a:defRPr/>
            </a:pPr>
            <a:fld id="{3791C920-049A-45E2-9F86-41C197878FC1}" type="slidenum">
              <a:rPr lang="en-US" smtClean="0"/>
              <a:pPr>
                <a:defRPr/>
              </a:pPr>
              <a:t>52</a:t>
            </a:fld>
            <a:endParaRPr lang="en-US"/>
          </a:p>
        </p:txBody>
      </p:sp>
      <p:pic>
        <p:nvPicPr>
          <p:cNvPr id="6" name="Picture 5">
            <a:extLst>
              <a:ext uri="{FF2B5EF4-FFF2-40B4-BE49-F238E27FC236}">
                <a16:creationId xmlns:a16="http://schemas.microsoft.com/office/drawing/2014/main" id="{F78D6B9F-D329-1916-4765-CA8D0DF31CBE}"/>
              </a:ext>
            </a:extLst>
          </p:cNvPr>
          <p:cNvPicPr>
            <a:picLocks noChangeAspect="1"/>
          </p:cNvPicPr>
          <p:nvPr/>
        </p:nvPicPr>
        <p:blipFill>
          <a:blip r:embed="rId2"/>
          <a:stretch>
            <a:fillRect/>
          </a:stretch>
        </p:blipFill>
        <p:spPr>
          <a:xfrm>
            <a:off x="653052" y="1031777"/>
            <a:ext cx="7837895" cy="5334000"/>
          </a:xfrm>
          <a:prstGeom prst="rect">
            <a:avLst/>
          </a:prstGeom>
        </p:spPr>
      </p:pic>
    </p:spTree>
    <p:extLst>
      <p:ext uri="{BB962C8B-B14F-4D97-AF65-F5344CB8AC3E}">
        <p14:creationId xmlns:p14="http://schemas.microsoft.com/office/powerpoint/2010/main" val="1341039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51D91A-16E0-DCF8-F036-1929D3F1D370}"/>
              </a:ext>
            </a:extLst>
          </p:cNvPr>
          <p:cNvSpPr>
            <a:spLocks noGrp="1"/>
          </p:cNvSpPr>
          <p:nvPr>
            <p:ph type="ftr" sz="quarter" idx="11"/>
          </p:nvPr>
        </p:nvSpPr>
        <p:spPr>
          <a:xfrm>
            <a:off x="609600" y="6394304"/>
            <a:ext cx="8686800" cy="45720"/>
          </a:xfrm>
        </p:spPr>
        <p:txBody>
          <a:bodyPr/>
          <a:lstStyle/>
          <a:p>
            <a:pPr algn="l"/>
            <a:r>
              <a:rPr lang="en-US" sz="1800" b="0" i="0" u="none" strike="noStrike" baseline="0" dirty="0">
                <a:solidFill>
                  <a:srgbClr val="000000"/>
                </a:solidFill>
                <a:latin typeface="OTNEJMScalaSansLF"/>
              </a:rPr>
              <a:t>This article was published on July 23, 2023, at NEJM.org. </a:t>
            </a:r>
            <a:r>
              <a:rPr lang="en-US" sz="1800" b="1" i="0" u="none" strike="noStrike" baseline="0" dirty="0">
                <a:solidFill>
                  <a:srgbClr val="5A5A5A"/>
                </a:solidFill>
                <a:latin typeface="OTNEJMScalaSansLF-Bold"/>
              </a:rPr>
              <a:t>DOI: 10.1056/NEJMoa2304146</a:t>
            </a:r>
            <a:endParaRPr lang="en-US" dirty="0"/>
          </a:p>
        </p:txBody>
      </p:sp>
      <p:sp>
        <p:nvSpPr>
          <p:cNvPr id="4" name="Slide Number Placeholder 3">
            <a:extLst>
              <a:ext uri="{FF2B5EF4-FFF2-40B4-BE49-F238E27FC236}">
                <a16:creationId xmlns:a16="http://schemas.microsoft.com/office/drawing/2014/main" id="{BA4ACFF9-BDEE-A192-D7B4-8C365203E427}"/>
              </a:ext>
            </a:extLst>
          </p:cNvPr>
          <p:cNvSpPr>
            <a:spLocks noGrp="1"/>
          </p:cNvSpPr>
          <p:nvPr>
            <p:ph type="sldNum" sz="quarter" idx="12"/>
          </p:nvPr>
        </p:nvSpPr>
        <p:spPr/>
        <p:txBody>
          <a:bodyPr/>
          <a:lstStyle/>
          <a:p>
            <a:pPr>
              <a:defRPr/>
            </a:pPr>
            <a:fld id="{3791C920-049A-45E2-9F86-41C197878FC1}" type="slidenum">
              <a:rPr lang="en-US" smtClean="0"/>
              <a:pPr>
                <a:defRPr/>
              </a:pPr>
              <a:t>53</a:t>
            </a:fld>
            <a:endParaRPr lang="en-US"/>
          </a:p>
        </p:txBody>
      </p:sp>
      <p:pic>
        <p:nvPicPr>
          <p:cNvPr id="6" name="Picture 5">
            <a:extLst>
              <a:ext uri="{FF2B5EF4-FFF2-40B4-BE49-F238E27FC236}">
                <a16:creationId xmlns:a16="http://schemas.microsoft.com/office/drawing/2014/main" id="{111DCE17-D3FD-1B64-082F-912FC4CF28A2}"/>
              </a:ext>
            </a:extLst>
          </p:cNvPr>
          <p:cNvPicPr>
            <a:picLocks noChangeAspect="1"/>
          </p:cNvPicPr>
          <p:nvPr/>
        </p:nvPicPr>
        <p:blipFill>
          <a:blip r:embed="rId2"/>
          <a:stretch>
            <a:fillRect/>
          </a:stretch>
        </p:blipFill>
        <p:spPr>
          <a:xfrm>
            <a:off x="919160" y="44615"/>
            <a:ext cx="7305675" cy="2209800"/>
          </a:xfrm>
          <a:prstGeom prst="rect">
            <a:avLst/>
          </a:prstGeom>
        </p:spPr>
      </p:pic>
      <p:pic>
        <p:nvPicPr>
          <p:cNvPr id="8" name="Picture 7">
            <a:extLst>
              <a:ext uri="{FF2B5EF4-FFF2-40B4-BE49-F238E27FC236}">
                <a16:creationId xmlns:a16="http://schemas.microsoft.com/office/drawing/2014/main" id="{B2CD9913-46F3-D293-366B-D68B6E4BFF2C}"/>
              </a:ext>
            </a:extLst>
          </p:cNvPr>
          <p:cNvPicPr>
            <a:picLocks noChangeAspect="1"/>
          </p:cNvPicPr>
          <p:nvPr/>
        </p:nvPicPr>
        <p:blipFill>
          <a:blip r:embed="rId3"/>
          <a:stretch>
            <a:fillRect/>
          </a:stretch>
        </p:blipFill>
        <p:spPr>
          <a:xfrm>
            <a:off x="1319209" y="2348574"/>
            <a:ext cx="6505575" cy="3962400"/>
          </a:xfrm>
          <a:prstGeom prst="rect">
            <a:avLst/>
          </a:prstGeom>
        </p:spPr>
      </p:pic>
    </p:spTree>
    <p:extLst>
      <p:ext uri="{BB962C8B-B14F-4D97-AF65-F5344CB8AC3E}">
        <p14:creationId xmlns:p14="http://schemas.microsoft.com/office/powerpoint/2010/main" val="3694740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Complications 2</a:t>
            </a:r>
          </a:p>
        </p:txBody>
      </p:sp>
      <p:sp>
        <p:nvSpPr>
          <p:cNvPr id="3" name="Content Placeholder 2"/>
          <p:cNvSpPr>
            <a:spLocks noGrp="1"/>
          </p:cNvSpPr>
          <p:nvPr>
            <p:ph idx="1"/>
          </p:nvPr>
        </p:nvSpPr>
        <p:spPr/>
        <p:txBody>
          <a:bodyPr>
            <a:normAutofit/>
          </a:bodyPr>
          <a:lstStyle/>
          <a:p>
            <a:r>
              <a:rPr lang="en-US" dirty="0"/>
              <a:t>Diabetic screening</a:t>
            </a:r>
          </a:p>
          <a:p>
            <a:pPr lvl="1"/>
            <a:r>
              <a:rPr lang="en-US" sz="2400" dirty="0">
                <a:solidFill>
                  <a:schemeClr val="tx1"/>
                </a:solidFill>
              </a:rPr>
              <a:t>Check fasting glucose and/or HgbA1c prior to and within a 1-3 months of starting ARVs</a:t>
            </a:r>
          </a:p>
          <a:p>
            <a:pPr lvl="1"/>
            <a:r>
              <a:rPr lang="en-US" sz="2400" dirty="0">
                <a:solidFill>
                  <a:schemeClr val="tx1"/>
                </a:solidFill>
              </a:rPr>
              <a:t>HgbA1c preferred as difficult to get fasting glucose</a:t>
            </a:r>
          </a:p>
          <a:p>
            <a:pPr lvl="2"/>
            <a:r>
              <a:rPr lang="en-US" sz="2400" dirty="0"/>
              <a:t>DM = fasting glucose &gt;126 or HgbA1c &gt;6.5%</a:t>
            </a:r>
          </a:p>
          <a:p>
            <a:pPr lvl="2"/>
            <a:r>
              <a:rPr lang="en-US" sz="2400" dirty="0"/>
              <a:t>5.7%-6.4% = pre-DM</a:t>
            </a:r>
          </a:p>
          <a:p>
            <a:pPr lvl="2"/>
            <a:r>
              <a:rPr lang="en-US" sz="2400" dirty="0"/>
              <a:t>Weight loss / exercise / dietary modification recommended first line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t>Optimizing Adherence</a:t>
            </a:r>
          </a:p>
        </p:txBody>
      </p:sp>
      <p:pic>
        <p:nvPicPr>
          <p:cNvPr id="46082" name="Picture 2"/>
          <p:cNvPicPr>
            <a:picLocks noGrp="1" noChangeAspect="1" noChangeArrowheads="1"/>
          </p:cNvPicPr>
          <p:nvPr>
            <p:ph idx="1"/>
          </p:nvPr>
        </p:nvPicPr>
        <p:blipFill>
          <a:blip r:embed="rId2" cstate="print"/>
          <a:srcRect/>
          <a:stretch>
            <a:fillRect/>
          </a:stretch>
        </p:blipFill>
        <p:spPr>
          <a:xfrm>
            <a:off x="1392237" y="519112"/>
            <a:ext cx="6359525" cy="5819775"/>
          </a:xfrm>
        </p:spPr>
      </p:pic>
      <p:sp>
        <p:nvSpPr>
          <p:cNvPr id="4" name="Oval 3"/>
          <p:cNvSpPr/>
          <p:nvPr/>
        </p:nvSpPr>
        <p:spPr>
          <a:xfrm>
            <a:off x="1676400" y="3428999"/>
            <a:ext cx="449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04800"/>
            <a:ext cx="8229600" cy="1143000"/>
          </a:xfrm>
        </p:spPr>
        <p:txBody>
          <a:bodyPr/>
          <a:lstStyle/>
          <a:p>
            <a:r>
              <a:rPr lang="en-US" dirty="0"/>
              <a:t>Renal Function 1</a:t>
            </a:r>
          </a:p>
        </p:txBody>
      </p:sp>
      <p:sp>
        <p:nvSpPr>
          <p:cNvPr id="47106" name="Content Placeholder 2"/>
          <p:cNvSpPr>
            <a:spLocks noGrp="1"/>
          </p:cNvSpPr>
          <p:nvPr>
            <p:ph idx="1"/>
          </p:nvPr>
        </p:nvSpPr>
        <p:spPr>
          <a:xfrm>
            <a:off x="457200" y="1471863"/>
            <a:ext cx="8229600" cy="4525963"/>
          </a:xfrm>
        </p:spPr>
        <p:txBody>
          <a:bodyPr/>
          <a:lstStyle/>
          <a:p>
            <a:r>
              <a:rPr lang="en-US" sz="2800" dirty="0"/>
              <a:t>Check UA for proteinuria and creatinine clearance or GFR at initial evaluation and yearly due to increased risk of abnormal kidney function</a:t>
            </a:r>
          </a:p>
          <a:p>
            <a:pPr lvl="1"/>
            <a:r>
              <a:rPr lang="en-US" sz="2800" dirty="0">
                <a:solidFill>
                  <a:schemeClr val="tx1"/>
                </a:solidFill>
              </a:rPr>
              <a:t>30% of all HIV patients have abnormal kidney function</a:t>
            </a:r>
          </a:p>
          <a:p>
            <a:pPr lvl="1"/>
            <a:r>
              <a:rPr lang="en-US" sz="2800" dirty="0">
                <a:solidFill>
                  <a:schemeClr val="tx1"/>
                </a:solidFill>
              </a:rPr>
              <a:t>Trimethoprim, dolutegravir and cobicistat can affect GFR without having deleterious kidney effects</a:t>
            </a:r>
          </a:p>
          <a:p>
            <a:pPr lvl="2"/>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t>Renal Function 2</a:t>
            </a:r>
          </a:p>
        </p:txBody>
      </p:sp>
      <p:sp>
        <p:nvSpPr>
          <p:cNvPr id="3" name="Content Placeholder 2"/>
          <p:cNvSpPr>
            <a:spLocks noGrp="1"/>
          </p:cNvSpPr>
          <p:nvPr>
            <p:ph idx="1"/>
          </p:nvPr>
        </p:nvSpPr>
        <p:spPr/>
        <p:txBody>
          <a:bodyPr rtlCol="0">
            <a:normAutofit/>
          </a:bodyPr>
          <a:lstStyle/>
          <a:p>
            <a:pPr marL="342900" lvl="1" indent="-342900" fontAlgn="auto">
              <a:spcAft>
                <a:spcPts val="0"/>
              </a:spcAft>
              <a:buFont typeface="Arial" pitchFamily="34" charset="0"/>
              <a:buChar char="•"/>
              <a:defRPr/>
            </a:pPr>
            <a:r>
              <a:rPr lang="en-US" dirty="0" err="1">
                <a:solidFill>
                  <a:schemeClr val="tx1"/>
                </a:solidFill>
              </a:rPr>
              <a:t>Proteinuria</a:t>
            </a:r>
            <a:r>
              <a:rPr lang="en-US" dirty="0">
                <a:solidFill>
                  <a:schemeClr val="tx1"/>
                </a:solidFill>
              </a:rPr>
              <a:t> for those with high risk of developing CKD</a:t>
            </a:r>
          </a:p>
          <a:p>
            <a:pPr marL="742950" lvl="2" indent="-342900" fontAlgn="auto">
              <a:spcAft>
                <a:spcPts val="0"/>
              </a:spcAft>
              <a:buFont typeface="Arial" pitchFamily="34" charset="0"/>
              <a:buChar char="•"/>
              <a:defRPr/>
            </a:pPr>
            <a:r>
              <a:rPr lang="en-US" sz="2000" dirty="0"/>
              <a:t>Black patients</a:t>
            </a:r>
          </a:p>
          <a:p>
            <a:pPr marL="742950" lvl="2" indent="-342900" fontAlgn="auto">
              <a:spcAft>
                <a:spcPts val="0"/>
              </a:spcAft>
              <a:buFont typeface="Arial" pitchFamily="34" charset="0"/>
              <a:buChar char="•"/>
              <a:defRPr/>
            </a:pPr>
            <a:r>
              <a:rPr lang="en-US" sz="2000" dirty="0"/>
              <a:t>CD4 &lt;200</a:t>
            </a:r>
          </a:p>
          <a:p>
            <a:pPr marL="742950" lvl="2" indent="-342900" fontAlgn="auto">
              <a:spcAft>
                <a:spcPts val="0"/>
              </a:spcAft>
              <a:buFont typeface="Arial" pitchFamily="34" charset="0"/>
              <a:buChar char="•"/>
              <a:defRPr/>
            </a:pPr>
            <a:r>
              <a:rPr lang="en-US" sz="2000" dirty="0"/>
              <a:t>VL &gt;4000</a:t>
            </a:r>
          </a:p>
          <a:p>
            <a:pPr marL="742950" lvl="2" indent="-342900" fontAlgn="auto">
              <a:spcAft>
                <a:spcPts val="0"/>
              </a:spcAft>
              <a:buFont typeface="Arial" pitchFamily="34" charset="0"/>
              <a:buChar char="•"/>
              <a:defRPr/>
            </a:pPr>
            <a:r>
              <a:rPr lang="en-US" sz="2000" dirty="0" err="1"/>
              <a:t>Comorbidties</a:t>
            </a:r>
            <a:r>
              <a:rPr lang="en-US" sz="2000" dirty="0"/>
              <a:t>:</a:t>
            </a:r>
          </a:p>
          <a:p>
            <a:pPr marL="1200150" lvl="3" indent="-342900" fontAlgn="auto">
              <a:spcAft>
                <a:spcPts val="0"/>
              </a:spcAft>
              <a:buFont typeface="Arial" pitchFamily="34" charset="0"/>
              <a:buChar char="–"/>
              <a:defRPr/>
            </a:pPr>
            <a:r>
              <a:rPr lang="en-US" sz="2000" dirty="0">
                <a:solidFill>
                  <a:schemeClr val="tx1"/>
                </a:solidFill>
              </a:rPr>
              <a:t>HCV, DM, HTN</a:t>
            </a:r>
          </a:p>
          <a:p>
            <a:pPr marL="342900" lvl="1" indent="-342900" fontAlgn="auto">
              <a:spcAft>
                <a:spcPts val="0"/>
              </a:spcAft>
              <a:buFont typeface="Arial" pitchFamily="34" charset="0"/>
              <a:buChar char="–"/>
              <a:defRPr/>
            </a:pPr>
            <a:r>
              <a:rPr lang="en-US" dirty="0">
                <a:solidFill>
                  <a:schemeClr val="tx1"/>
                </a:solidFill>
              </a:rPr>
              <a:t>If 1+ </a:t>
            </a:r>
            <a:r>
              <a:rPr lang="en-US" dirty="0" err="1">
                <a:solidFill>
                  <a:schemeClr val="tx1"/>
                </a:solidFill>
              </a:rPr>
              <a:t>proteinuria</a:t>
            </a:r>
            <a:r>
              <a:rPr lang="en-US" dirty="0">
                <a:solidFill>
                  <a:schemeClr val="tx1"/>
                </a:solidFill>
              </a:rPr>
              <a:t>, further workup including</a:t>
            </a:r>
          </a:p>
          <a:p>
            <a:pPr marL="742950" lvl="2" indent="-342900" fontAlgn="auto">
              <a:spcAft>
                <a:spcPts val="0"/>
              </a:spcAft>
              <a:buFont typeface="Arial" pitchFamily="34" charset="0"/>
              <a:buChar char="•"/>
              <a:defRPr/>
            </a:pPr>
            <a:r>
              <a:rPr lang="en-US" sz="2000" dirty="0"/>
              <a:t>Nephrology </a:t>
            </a:r>
            <a:r>
              <a:rPr lang="en-US" sz="2000" dirty="0" err="1"/>
              <a:t>eval</a:t>
            </a:r>
            <a:endParaRPr lang="en-US" sz="2000" dirty="0"/>
          </a:p>
          <a:p>
            <a:pPr marL="742950" lvl="2" indent="-342900" fontAlgn="auto">
              <a:spcAft>
                <a:spcPts val="0"/>
              </a:spcAft>
              <a:buFont typeface="Arial" pitchFamily="34" charset="0"/>
              <a:buChar char="•"/>
              <a:defRPr/>
            </a:pPr>
            <a:r>
              <a:rPr lang="en-US" sz="2000" dirty="0"/>
              <a:t>24 hr urine protein</a:t>
            </a:r>
          </a:p>
          <a:p>
            <a:pPr marL="742950" lvl="2" indent="-342900" fontAlgn="auto">
              <a:spcAft>
                <a:spcPts val="0"/>
              </a:spcAft>
              <a:buFont typeface="Arial" pitchFamily="34" charset="0"/>
              <a:buChar char="•"/>
              <a:defRPr/>
            </a:pPr>
            <a:r>
              <a:rPr lang="en-US" sz="2000" dirty="0"/>
              <a:t>Renal </a:t>
            </a:r>
            <a:r>
              <a:rPr lang="en-US" sz="2000" dirty="0" err="1"/>
              <a:t>sono</a:t>
            </a:r>
            <a:endParaRPr lang="en-US" sz="2000" dirty="0"/>
          </a:p>
          <a:p>
            <a:pPr marL="742950" lvl="2" indent="-342900" fontAlgn="auto">
              <a:spcAft>
                <a:spcPts val="0"/>
              </a:spcAft>
              <a:buFont typeface="Arial" pitchFamily="34" charset="0"/>
              <a:buChar char="•"/>
              <a:defRPr/>
            </a:pPr>
            <a:r>
              <a:rPr lang="en-US" sz="2000" dirty="0"/>
              <a:t>Possible renal </a:t>
            </a:r>
            <a:r>
              <a:rPr lang="en-US" sz="2000" dirty="0" err="1"/>
              <a:t>bx</a:t>
            </a:r>
            <a:endParaRPr lang="en-US" sz="2000" dirty="0"/>
          </a:p>
          <a:p>
            <a:pPr fontAlgn="auto">
              <a:spcAft>
                <a:spcPts val="0"/>
              </a:spcAft>
              <a:buFont typeface="Arial" pitchFamily="34" charset="0"/>
              <a:buChar cha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a:t>STD Screening</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a:t>GC/Chlamydia</a:t>
            </a:r>
          </a:p>
          <a:p>
            <a:pPr lvl="1" fontAlgn="auto">
              <a:spcAft>
                <a:spcPts val="0"/>
              </a:spcAft>
              <a:buFont typeface="Arial" pitchFamily="34" charset="0"/>
              <a:buChar char="–"/>
              <a:defRPr/>
            </a:pPr>
            <a:r>
              <a:rPr lang="en-US" sz="2400" dirty="0">
                <a:solidFill>
                  <a:schemeClr val="tx1"/>
                </a:solidFill>
              </a:rPr>
              <a:t>Initially and yearly; ideally use NAAT</a:t>
            </a:r>
          </a:p>
          <a:p>
            <a:pPr lvl="2" fontAlgn="auto">
              <a:spcAft>
                <a:spcPts val="0"/>
              </a:spcAft>
              <a:buFont typeface="Arial" pitchFamily="34" charset="0"/>
              <a:buChar char="•"/>
              <a:defRPr/>
            </a:pPr>
            <a:r>
              <a:rPr lang="en-US" sz="2400" dirty="0"/>
              <a:t>More frequently if frequent risks </a:t>
            </a:r>
          </a:p>
          <a:p>
            <a:pPr lvl="1" fontAlgn="auto">
              <a:spcAft>
                <a:spcPts val="0"/>
              </a:spcAft>
              <a:buFont typeface="Arial" pitchFamily="34" charset="0"/>
              <a:buChar char="–"/>
              <a:defRPr/>
            </a:pPr>
            <a:r>
              <a:rPr lang="en-US" sz="2400" dirty="0">
                <a:solidFill>
                  <a:schemeClr val="tx1"/>
                </a:solidFill>
              </a:rPr>
              <a:t>Vaginal swab for women, urethral / urine for men</a:t>
            </a:r>
          </a:p>
          <a:p>
            <a:pPr lvl="1" fontAlgn="auto">
              <a:spcAft>
                <a:spcPts val="0"/>
              </a:spcAft>
              <a:buFont typeface="Arial" pitchFamily="34" charset="0"/>
              <a:buChar char="–"/>
              <a:defRPr/>
            </a:pPr>
            <a:r>
              <a:rPr lang="en-US" sz="2400" dirty="0">
                <a:solidFill>
                  <a:schemeClr val="tx1"/>
                </a:solidFill>
              </a:rPr>
              <a:t>Rectal swab if </a:t>
            </a:r>
            <a:r>
              <a:rPr lang="en-US" sz="2400" dirty="0" err="1">
                <a:solidFill>
                  <a:schemeClr val="tx1"/>
                </a:solidFill>
              </a:rPr>
              <a:t>hx</a:t>
            </a:r>
            <a:r>
              <a:rPr lang="en-US" sz="2400" dirty="0">
                <a:solidFill>
                  <a:schemeClr val="tx1"/>
                </a:solidFill>
              </a:rPr>
              <a:t> anal receptive sex</a:t>
            </a:r>
          </a:p>
          <a:p>
            <a:pPr lvl="1" fontAlgn="auto">
              <a:spcAft>
                <a:spcPts val="0"/>
              </a:spcAft>
              <a:buFont typeface="Arial" pitchFamily="34" charset="0"/>
              <a:buChar char="–"/>
              <a:defRPr/>
            </a:pPr>
            <a:r>
              <a:rPr lang="en-US" sz="2400" dirty="0">
                <a:solidFill>
                  <a:schemeClr val="tx1"/>
                </a:solidFill>
              </a:rPr>
              <a:t>Pharyngeal swab if </a:t>
            </a:r>
            <a:r>
              <a:rPr lang="en-US" sz="2400" dirty="0" err="1">
                <a:solidFill>
                  <a:schemeClr val="tx1"/>
                </a:solidFill>
              </a:rPr>
              <a:t>hx</a:t>
            </a:r>
            <a:r>
              <a:rPr lang="en-US" sz="2400" dirty="0">
                <a:solidFill>
                  <a:schemeClr val="tx1"/>
                </a:solidFill>
              </a:rPr>
              <a:t> oral receptive sex</a:t>
            </a:r>
          </a:p>
          <a:p>
            <a:pPr lvl="2" fontAlgn="auto">
              <a:spcAft>
                <a:spcPts val="0"/>
              </a:spcAft>
              <a:buFont typeface="Arial" pitchFamily="34" charset="0"/>
              <a:buChar char="•"/>
              <a:defRPr/>
            </a:pPr>
            <a:r>
              <a:rPr lang="en-US" sz="2400" dirty="0"/>
              <a:t>Use NAAT for rectal / pharyngeal</a:t>
            </a:r>
          </a:p>
          <a:p>
            <a:pPr lvl="1" fontAlgn="auto">
              <a:spcAft>
                <a:spcPts val="0"/>
              </a:spcAft>
              <a:buFont typeface="Arial" pitchFamily="34" charset="0"/>
              <a:buChar char="–"/>
              <a:defRPr/>
            </a:pPr>
            <a:r>
              <a:rPr lang="en-US" sz="2400" dirty="0">
                <a:solidFill>
                  <a:schemeClr val="tx1"/>
                </a:solidFill>
              </a:rPr>
              <a:t>If positive test; retest 3 months after Rx</a:t>
            </a:r>
          </a:p>
          <a:p>
            <a:pPr lvl="1" fontAlgn="auto">
              <a:spcAft>
                <a:spcPts val="0"/>
              </a:spcAft>
              <a:buFont typeface="Arial" pitchFamily="34" charset="0"/>
              <a:buChar char="–"/>
              <a:defRPr/>
            </a:pPr>
            <a:r>
              <a:rPr lang="en-US" sz="2400" dirty="0">
                <a:solidFill>
                  <a:schemeClr val="tx1"/>
                </a:solidFill>
              </a:rPr>
              <a:t>Offer </a:t>
            </a:r>
            <a:r>
              <a:rPr lang="en-US" sz="2400" dirty="0" err="1">
                <a:solidFill>
                  <a:schemeClr val="tx1"/>
                </a:solidFill>
              </a:rPr>
              <a:t>rx</a:t>
            </a:r>
            <a:r>
              <a:rPr lang="en-US" sz="2400" dirty="0">
                <a:solidFill>
                  <a:schemeClr val="tx1"/>
                </a:solidFill>
              </a:rPr>
              <a:t> to partners of those testing positive</a:t>
            </a:r>
          </a:p>
          <a:p>
            <a:pPr lvl="1" fontAlgn="auto">
              <a:spcAft>
                <a:spcPts val="0"/>
              </a:spcAft>
              <a:buFont typeface="Arial" pitchFamily="34" charset="0"/>
              <a:buChar char="–"/>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1020762"/>
          </a:xfrm>
        </p:spPr>
        <p:txBody>
          <a:bodyPr/>
          <a:lstStyle/>
          <a:p>
            <a:r>
              <a:rPr lang="en-US" dirty="0"/>
              <a:t>Anal Pap Smear</a:t>
            </a:r>
          </a:p>
        </p:txBody>
      </p:sp>
      <p:sp>
        <p:nvSpPr>
          <p:cNvPr id="51202" name="Content Placeholder 2"/>
          <p:cNvSpPr>
            <a:spLocks noGrp="1"/>
          </p:cNvSpPr>
          <p:nvPr>
            <p:ph idx="1"/>
          </p:nvPr>
        </p:nvSpPr>
        <p:spPr>
          <a:xfrm>
            <a:off x="457200" y="1524000"/>
            <a:ext cx="8229600" cy="4602163"/>
          </a:xfrm>
        </p:spPr>
        <p:txBody>
          <a:bodyPr/>
          <a:lstStyle/>
          <a:p>
            <a:r>
              <a:rPr lang="en-US" dirty="0"/>
              <a:t>Who should be tested?</a:t>
            </a:r>
          </a:p>
          <a:p>
            <a:pPr lvl="1"/>
            <a:r>
              <a:rPr lang="en-US" sz="2400" dirty="0">
                <a:solidFill>
                  <a:schemeClr val="tx1"/>
                </a:solidFill>
              </a:rPr>
              <a:t>MSM</a:t>
            </a:r>
          </a:p>
          <a:p>
            <a:pPr lvl="1"/>
            <a:r>
              <a:rPr lang="en-US" sz="2400" dirty="0">
                <a:solidFill>
                  <a:schemeClr val="tx1"/>
                </a:solidFill>
              </a:rPr>
              <a:t>Women with </a:t>
            </a:r>
            <a:r>
              <a:rPr lang="en-US" sz="2400" dirty="0" err="1">
                <a:solidFill>
                  <a:schemeClr val="tx1"/>
                </a:solidFill>
              </a:rPr>
              <a:t>hx</a:t>
            </a:r>
            <a:r>
              <a:rPr lang="en-US" sz="2400" dirty="0">
                <a:solidFill>
                  <a:schemeClr val="tx1"/>
                </a:solidFill>
              </a:rPr>
              <a:t> genital HPV or abnormal cervical pap </a:t>
            </a:r>
          </a:p>
          <a:p>
            <a:pPr lvl="1"/>
            <a:r>
              <a:rPr lang="en-US" sz="2400" dirty="0">
                <a:solidFill>
                  <a:schemeClr val="tx1"/>
                </a:solidFill>
              </a:rPr>
              <a:t>History of </a:t>
            </a:r>
            <a:r>
              <a:rPr lang="en-US" sz="2400" dirty="0" err="1">
                <a:solidFill>
                  <a:schemeClr val="tx1"/>
                </a:solidFill>
              </a:rPr>
              <a:t>anogenital</a:t>
            </a:r>
            <a:r>
              <a:rPr lang="en-US" sz="2400" dirty="0">
                <a:solidFill>
                  <a:schemeClr val="tx1"/>
                </a:solidFill>
              </a:rPr>
              <a:t> warts </a:t>
            </a:r>
          </a:p>
          <a:p>
            <a:pPr lvl="1"/>
            <a:r>
              <a:rPr lang="en-US" sz="2400" dirty="0" err="1">
                <a:solidFill>
                  <a:schemeClr val="tx1"/>
                </a:solidFill>
              </a:rPr>
              <a:t>Hx</a:t>
            </a:r>
            <a:r>
              <a:rPr lang="en-US" sz="2400" dirty="0">
                <a:solidFill>
                  <a:schemeClr val="tx1"/>
                </a:solidFill>
              </a:rPr>
              <a:t> receptive anal sex should have annual anal pap</a:t>
            </a:r>
          </a:p>
          <a:p>
            <a:pPr lvl="2"/>
            <a:r>
              <a:rPr lang="en-US" sz="1600" dirty="0"/>
              <a:t>A lower CD4 count is a risk for progression to cancer</a:t>
            </a:r>
          </a:p>
          <a:p>
            <a:r>
              <a:rPr lang="en-US" sz="2400" dirty="0"/>
              <a:t>If abnormal pap test, then pursue high resolution </a:t>
            </a:r>
            <a:r>
              <a:rPr lang="en-US" sz="2400" dirty="0" err="1"/>
              <a:t>anoscopy</a:t>
            </a:r>
            <a:r>
              <a:rPr lang="en-US" sz="2400" dirty="0"/>
              <a:t> and treatment</a:t>
            </a:r>
          </a:p>
          <a:p>
            <a:r>
              <a:rPr lang="en-US" sz="2400" dirty="0"/>
              <a:t>There are no randomized clinical trials that document the value of screening for anal SIL in an at-risk population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a:t>
            </a:r>
          </a:p>
        </p:txBody>
      </p:sp>
      <p:sp>
        <p:nvSpPr>
          <p:cNvPr id="3" name="Content Placeholder 2"/>
          <p:cNvSpPr>
            <a:spLocks noGrp="1"/>
          </p:cNvSpPr>
          <p:nvPr>
            <p:ph idx="1"/>
          </p:nvPr>
        </p:nvSpPr>
        <p:spPr/>
        <p:txBody>
          <a:bodyPr/>
          <a:lstStyle/>
          <a:p>
            <a:pPr marL="0" indent="0">
              <a:buNone/>
            </a:pPr>
            <a:r>
              <a:rPr lang="en-US" dirty="0"/>
              <a:t>We have attempted to make this presentation compliant with the </a:t>
            </a:r>
            <a:r>
              <a:rPr lang="en-US" u="sng" dirty="0"/>
              <a:t>Americans with Disabilities Act </a:t>
            </a:r>
            <a:r>
              <a:rPr lang="en-US" dirty="0"/>
              <a:t>and Section 508 of the </a:t>
            </a:r>
            <a:r>
              <a:rPr lang="en-US" u="sng" dirty="0"/>
              <a:t>Rehabilitation Act</a:t>
            </a:r>
            <a:r>
              <a:rPr lang="en-US" dirty="0"/>
              <a:t>.</a:t>
            </a:r>
          </a:p>
          <a:p>
            <a:pPr marL="0" indent="0">
              <a:buNone/>
            </a:pPr>
            <a:r>
              <a:rPr lang="en-US" dirty="0"/>
              <a:t>If you find that you need further accommodation, or alternate means to utilize this presentation, please contact us and we will attempt to further accommodate your needs.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6</a:t>
            </a:fld>
            <a:endParaRPr lang="en-US"/>
          </a:p>
        </p:txBody>
      </p:sp>
    </p:spTree>
    <p:extLst>
      <p:ext uri="{BB962C8B-B14F-4D97-AF65-F5344CB8AC3E}">
        <p14:creationId xmlns:p14="http://schemas.microsoft.com/office/powerpoint/2010/main" val="3091512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en-US" dirty="0"/>
              <a:t>Abnormal Lesion - Prevalence</a:t>
            </a:r>
          </a:p>
        </p:txBody>
      </p:sp>
      <p:pic>
        <p:nvPicPr>
          <p:cNvPr id="80900" name="Picture 4"/>
          <p:cNvPicPr>
            <a:picLocks noGrp="1" noChangeAspect="1" noChangeArrowheads="1"/>
          </p:cNvPicPr>
          <p:nvPr>
            <p:ph type="body" idx="1"/>
          </p:nvPr>
        </p:nvPicPr>
        <p:blipFill>
          <a:blip r:embed="rId2" cstate="print"/>
          <a:srcRect/>
          <a:stretch>
            <a:fillRect/>
          </a:stretch>
        </p:blipFill>
        <p:spPr>
          <a:xfrm>
            <a:off x="792956" y="1357480"/>
            <a:ext cx="7558087" cy="4830763"/>
          </a:xfrm>
          <a:noFill/>
          <a:ln/>
        </p:spPr>
      </p:pic>
      <p:pic>
        <p:nvPicPr>
          <p:cNvPr id="80901" name="Picture 5"/>
          <p:cNvPicPr>
            <a:picLocks noChangeAspect="1" noChangeArrowheads="1"/>
          </p:cNvPicPr>
          <p:nvPr/>
        </p:nvPicPr>
        <p:blipFill>
          <a:blip r:embed="rId3" cstate="print"/>
          <a:srcRect/>
          <a:stretch>
            <a:fillRect/>
          </a:stretch>
        </p:blipFill>
        <p:spPr bwMode="auto">
          <a:xfrm>
            <a:off x="6931818" y="6324600"/>
            <a:ext cx="1419225" cy="144463"/>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Grp="1" noChangeAspect="1" noChangeArrowheads="1"/>
          </p:cNvPicPr>
          <p:nvPr>
            <p:ph type="body" idx="1"/>
          </p:nvPr>
        </p:nvPicPr>
        <p:blipFill>
          <a:blip r:embed="rId2" cstate="print"/>
          <a:srcRect/>
          <a:stretch>
            <a:fillRect/>
          </a:stretch>
        </p:blipFill>
        <p:spPr>
          <a:xfrm>
            <a:off x="515937" y="1557839"/>
            <a:ext cx="2898775" cy="4525963"/>
          </a:xfrm>
          <a:noFill/>
          <a:ln/>
        </p:spPr>
      </p:pic>
      <p:grpSp>
        <p:nvGrpSpPr>
          <p:cNvPr id="81927" name="Group 7"/>
          <p:cNvGrpSpPr>
            <a:grpSpLocks noChangeAspect="1"/>
          </p:cNvGrpSpPr>
          <p:nvPr/>
        </p:nvGrpSpPr>
        <p:grpSpPr bwMode="auto">
          <a:xfrm>
            <a:off x="4313237" y="1585913"/>
            <a:ext cx="4314825" cy="4467225"/>
            <a:chOff x="904" y="114"/>
            <a:chExt cx="3952" cy="4091"/>
          </a:xfrm>
        </p:grpSpPr>
        <p:sp>
          <p:nvSpPr>
            <p:cNvPr id="81926" name="AutoShape 6"/>
            <p:cNvSpPr>
              <a:spLocks noChangeAspect="1" noChangeArrowheads="1" noTextEdit="1"/>
            </p:cNvSpPr>
            <p:nvPr/>
          </p:nvSpPr>
          <p:spPr bwMode="auto">
            <a:xfrm>
              <a:off x="904" y="114"/>
              <a:ext cx="3952" cy="4091"/>
            </a:xfrm>
            <a:prstGeom prst="rect">
              <a:avLst/>
            </a:prstGeom>
            <a:noFill/>
            <a:ln w="9525">
              <a:noFill/>
              <a:miter lim="800000"/>
              <a:headEnd/>
              <a:tailEnd/>
            </a:ln>
          </p:spPr>
          <p:txBody>
            <a:bodyPr/>
            <a:lstStyle/>
            <a:p>
              <a:endParaRPr lang="en-US"/>
            </a:p>
          </p:txBody>
        </p:sp>
        <p:pic>
          <p:nvPicPr>
            <p:cNvPr id="81928" name="Picture 8"/>
            <p:cNvPicPr>
              <a:picLocks noChangeAspect="1" noChangeArrowheads="1"/>
            </p:cNvPicPr>
            <p:nvPr/>
          </p:nvPicPr>
          <p:blipFill>
            <a:blip r:embed="rId3" cstate="print"/>
            <a:srcRect/>
            <a:stretch>
              <a:fillRect/>
            </a:stretch>
          </p:blipFill>
          <p:spPr bwMode="auto">
            <a:xfrm>
              <a:off x="904" y="114"/>
              <a:ext cx="3956" cy="4095"/>
            </a:xfrm>
            <a:prstGeom prst="rect">
              <a:avLst/>
            </a:prstGeom>
            <a:noFill/>
            <a:ln w="9525">
              <a:noFill/>
              <a:miter lim="800000"/>
              <a:headEnd/>
              <a:tailEnd/>
            </a:ln>
          </p:spPr>
        </p:pic>
      </p:grpSp>
      <p:pic>
        <p:nvPicPr>
          <p:cNvPr id="81929" name="Picture 9"/>
          <p:cNvPicPr>
            <a:picLocks noChangeAspect="1" noChangeArrowheads="1"/>
          </p:cNvPicPr>
          <p:nvPr/>
        </p:nvPicPr>
        <p:blipFill>
          <a:blip r:embed="rId4" cstate="print"/>
          <a:srcRect/>
          <a:stretch>
            <a:fillRect/>
          </a:stretch>
        </p:blipFill>
        <p:spPr bwMode="auto">
          <a:xfrm>
            <a:off x="5871368" y="6140451"/>
            <a:ext cx="2735263" cy="192088"/>
          </a:xfrm>
          <a:prstGeom prst="rect">
            <a:avLst/>
          </a:prstGeom>
          <a:noFill/>
          <a:ln w="9525">
            <a:noFill/>
            <a:miter lim="800000"/>
            <a:headEnd/>
            <a:tailEnd/>
          </a:ln>
          <a:effectLst/>
        </p:spPr>
      </p:pic>
      <p:pic>
        <p:nvPicPr>
          <p:cNvPr id="81930" name="Picture 10"/>
          <p:cNvPicPr>
            <a:picLocks noGrp="1" noChangeAspect="1" noChangeArrowheads="1"/>
          </p:cNvPicPr>
          <p:nvPr>
            <p:ph type="title"/>
          </p:nvPr>
        </p:nvPicPr>
        <p:blipFill>
          <a:blip r:embed="rId5" cstate="print"/>
          <a:srcRect/>
          <a:stretch>
            <a:fillRect/>
          </a:stretch>
        </p:blipFill>
        <p:spPr>
          <a:xfrm>
            <a:off x="515937" y="284956"/>
            <a:ext cx="8112125" cy="1117600"/>
          </a:xfrm>
          <a:noFill/>
          <a:ln/>
        </p:spPr>
      </p:pic>
      <p:sp>
        <p:nvSpPr>
          <p:cNvPr id="81931" name="Text Box 11"/>
          <p:cNvSpPr txBox="1">
            <a:spLocks noChangeArrowheads="1"/>
          </p:cNvSpPr>
          <p:nvPr/>
        </p:nvSpPr>
        <p:spPr bwMode="auto">
          <a:xfrm>
            <a:off x="6095999" y="1309569"/>
            <a:ext cx="1143000" cy="369332"/>
          </a:xfrm>
          <a:prstGeom prst="rect">
            <a:avLst/>
          </a:prstGeom>
          <a:noFill/>
          <a:ln w="9525">
            <a:noFill/>
            <a:miter lim="800000"/>
            <a:headEnd/>
            <a:tailEnd/>
          </a:ln>
          <a:effectLst/>
        </p:spPr>
        <p:txBody>
          <a:bodyPr wrap="square">
            <a:spAutoFit/>
          </a:bodyPr>
          <a:lstStyle/>
          <a:p>
            <a:pPr algn="ctr">
              <a:spcBef>
                <a:spcPct val="50000"/>
              </a:spcBef>
            </a:pPr>
            <a:r>
              <a:rPr lang="en-US" dirty="0"/>
              <a:t>With HIV</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dirty="0"/>
              <a:t>Anal Pap Smear - Anatomy</a:t>
            </a:r>
          </a:p>
        </p:txBody>
      </p:sp>
      <p:pic>
        <p:nvPicPr>
          <p:cNvPr id="75781" name="Picture 5" descr="anusdiagram562"/>
          <p:cNvPicPr>
            <a:picLocks noChangeAspect="1" noChangeArrowheads="1"/>
          </p:cNvPicPr>
          <p:nvPr/>
        </p:nvPicPr>
        <p:blipFill>
          <a:blip r:embed="rId2" cstate="print"/>
          <a:srcRect/>
          <a:stretch>
            <a:fillRect/>
          </a:stretch>
        </p:blipFill>
        <p:spPr bwMode="auto">
          <a:xfrm>
            <a:off x="1447800" y="1417638"/>
            <a:ext cx="6248400" cy="44196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160337"/>
            <a:ext cx="8229600" cy="1143000"/>
          </a:xfrm>
        </p:spPr>
        <p:txBody>
          <a:bodyPr/>
          <a:lstStyle/>
          <a:p>
            <a:r>
              <a:rPr lang="en-US" dirty="0"/>
              <a:t>Anal Pap Smear</a:t>
            </a:r>
          </a:p>
        </p:txBody>
      </p:sp>
      <p:sp>
        <p:nvSpPr>
          <p:cNvPr id="79875" name="Rectangle 3"/>
          <p:cNvSpPr>
            <a:spLocks noGrp="1"/>
          </p:cNvSpPr>
          <p:nvPr>
            <p:ph type="body" idx="1"/>
          </p:nvPr>
        </p:nvSpPr>
        <p:spPr>
          <a:xfrm>
            <a:off x="457200" y="1303337"/>
            <a:ext cx="8229600" cy="4906963"/>
          </a:xfrm>
        </p:spPr>
        <p:txBody>
          <a:bodyPr/>
          <a:lstStyle/>
          <a:p>
            <a:r>
              <a:rPr lang="en-US" dirty="0"/>
              <a:t>May be asymptomatic, but symptoms include</a:t>
            </a:r>
          </a:p>
          <a:p>
            <a:pPr lvl="1"/>
            <a:r>
              <a:rPr lang="en-US" dirty="0" err="1">
                <a:solidFill>
                  <a:schemeClr val="tx1"/>
                </a:solidFill>
              </a:rPr>
              <a:t>Pruritis</a:t>
            </a:r>
            <a:r>
              <a:rPr lang="en-US" dirty="0">
                <a:solidFill>
                  <a:schemeClr val="tx1"/>
                </a:solidFill>
              </a:rPr>
              <a:t>, </a:t>
            </a:r>
            <a:r>
              <a:rPr lang="en-US" dirty="0" err="1">
                <a:solidFill>
                  <a:schemeClr val="tx1"/>
                </a:solidFill>
              </a:rPr>
              <a:t>tenesmus</a:t>
            </a:r>
            <a:r>
              <a:rPr lang="en-US" dirty="0">
                <a:solidFill>
                  <a:schemeClr val="tx1"/>
                </a:solidFill>
              </a:rPr>
              <a:t>, bleeding etc</a:t>
            </a:r>
          </a:p>
          <a:p>
            <a:r>
              <a:rPr lang="en-US" dirty="0"/>
              <a:t>Nomenclature similar to cervical pap</a:t>
            </a:r>
          </a:p>
          <a:p>
            <a:pPr lvl="1"/>
            <a:r>
              <a:rPr lang="en-US" dirty="0">
                <a:solidFill>
                  <a:schemeClr val="tx1"/>
                </a:solidFill>
              </a:rPr>
              <a:t>LSIL = AIN 1</a:t>
            </a:r>
          </a:p>
          <a:p>
            <a:pPr lvl="1"/>
            <a:r>
              <a:rPr lang="en-US" dirty="0">
                <a:solidFill>
                  <a:schemeClr val="tx1"/>
                </a:solidFill>
              </a:rPr>
              <a:t>HSIL = AIN 2,3 </a:t>
            </a:r>
          </a:p>
          <a:p>
            <a:pPr lvl="2"/>
            <a:r>
              <a:rPr lang="en-US" dirty="0"/>
              <a:t>Premalignant, may progress to anal cancer</a:t>
            </a:r>
          </a:p>
          <a:p>
            <a:pPr lvl="1"/>
            <a:r>
              <a:rPr lang="en-US" dirty="0">
                <a:solidFill>
                  <a:schemeClr val="tx1"/>
                </a:solidFill>
              </a:rPr>
              <a:t>ASCUS</a:t>
            </a:r>
          </a:p>
          <a:p>
            <a:r>
              <a:rPr lang="en-US" dirty="0"/>
              <a:t>In non-HIV MSM; 15% with LSIL; 5% with HSIL</a:t>
            </a:r>
          </a:p>
          <a:p>
            <a:r>
              <a:rPr lang="en-US" dirty="0"/>
              <a:t>20% of MSM with HIV with LSIL will progress to HSIL in 2 years</a:t>
            </a:r>
          </a:p>
          <a:p>
            <a:pPr lvl="1"/>
            <a:endParaRPr lang="en-US" dirty="0">
              <a:solidFill>
                <a:schemeClr val="tx1"/>
              </a:solidFill>
            </a:endParaRPr>
          </a:p>
          <a:p>
            <a:endParaRPr lang="en-US"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035050" y="762000"/>
            <a:ext cx="7073900" cy="5334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499295.fig2.jpg"/>
          <p:cNvPicPr>
            <a:picLocks noGrp="1" noChangeAspect="1"/>
          </p:cNvPicPr>
          <p:nvPr>
            <p:ph idx="1"/>
          </p:nvPr>
        </p:nvPicPr>
        <p:blipFill>
          <a:blip r:embed="rId2" cstate="print"/>
          <a:stretch>
            <a:fillRect/>
          </a:stretch>
        </p:blipFill>
        <p:spPr>
          <a:xfrm>
            <a:off x="1064439" y="952480"/>
            <a:ext cx="7015121" cy="495304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A165-433A-4852-A17D-D20F75405ECE}"/>
              </a:ext>
            </a:extLst>
          </p:cNvPr>
          <p:cNvSpPr>
            <a:spLocks noGrp="1"/>
          </p:cNvSpPr>
          <p:nvPr>
            <p:ph type="title"/>
          </p:nvPr>
        </p:nvSpPr>
        <p:spPr>
          <a:xfrm>
            <a:off x="457200" y="274638"/>
            <a:ext cx="8229600" cy="1096962"/>
          </a:xfrm>
        </p:spPr>
        <p:txBody>
          <a:bodyPr>
            <a:normAutofit/>
          </a:bodyPr>
          <a:lstStyle/>
          <a:p>
            <a:r>
              <a:rPr lang="en-US" sz="2800" dirty="0"/>
              <a:t>Transgender and Gender Diverse Populations</a:t>
            </a:r>
          </a:p>
        </p:txBody>
      </p:sp>
      <p:sp>
        <p:nvSpPr>
          <p:cNvPr id="3" name="Content Placeholder 2">
            <a:extLst>
              <a:ext uri="{FF2B5EF4-FFF2-40B4-BE49-F238E27FC236}">
                <a16:creationId xmlns:a16="http://schemas.microsoft.com/office/drawing/2014/main" id="{999DBF48-7D2E-4DF2-9268-0F3AF22F5A96}"/>
              </a:ext>
            </a:extLst>
          </p:cNvPr>
          <p:cNvSpPr>
            <a:spLocks noGrp="1"/>
          </p:cNvSpPr>
          <p:nvPr>
            <p:ph idx="1"/>
          </p:nvPr>
        </p:nvSpPr>
        <p:spPr>
          <a:xfrm>
            <a:off x="461211" y="1371600"/>
            <a:ext cx="8229600" cy="4525963"/>
          </a:xfrm>
        </p:spPr>
        <p:txBody>
          <a:bodyPr/>
          <a:lstStyle/>
          <a:p>
            <a:pPr marL="0" indent="0">
              <a:buNone/>
            </a:pPr>
            <a:r>
              <a:rPr lang="en-US" sz="1200" b="1" dirty="0"/>
              <a:t>Recommendations</a:t>
            </a:r>
          </a:p>
          <a:p>
            <a:r>
              <a:rPr lang="en-US" sz="1800" dirty="0"/>
              <a:t>Transgender and gender-diverse persons with HIV should have access to gender-affirming, nondiscriminatory, non-stigmatizing, and culturally sensitive care.</a:t>
            </a:r>
          </a:p>
          <a:p>
            <a:r>
              <a:rPr lang="en-US" sz="1800" dirty="0"/>
              <a:t>Intake forms, medical records, and other documentation should integrate gender-neutral language and include gender identity options rather than be limited to sex at birth.</a:t>
            </a:r>
          </a:p>
          <a:p>
            <a:r>
              <a:rPr lang="en-US" sz="1800" dirty="0"/>
              <a:t>Transgender persons should be offered medical and/or surgical therapy in order to achieve their desired gender characteristics, in accordance with the World Professional Association for Transgender Health (WPATH) standards of care. HIV care providers should be familiar with initial laboratory  monitoring and gender-affirming hormone treatment or provide referral to a clinician or endocrinologist  experienced in transgender care.</a:t>
            </a:r>
          </a:p>
          <a:p>
            <a:r>
              <a:rPr lang="en-US" sz="1800" dirty="0"/>
              <a:t>Cancer screening should be conducted based on guidelines for the organs and tissues present in the individual.</a:t>
            </a:r>
          </a:p>
        </p:txBody>
      </p:sp>
    </p:spTree>
    <p:extLst>
      <p:ext uri="{BB962C8B-B14F-4D97-AF65-F5344CB8AC3E}">
        <p14:creationId xmlns:p14="http://schemas.microsoft.com/office/powerpoint/2010/main" val="2950943662"/>
      </p:ext>
    </p:extLst>
  </p:cSld>
  <p:clrMapOvr>
    <a:masterClrMapping/>
  </p:clrMapOvr>
  <p:extLst>
    <p:ext uri="{6950BFC3-D8DA-4A85-94F7-54DA5524770B}">
      <p188:commentRel xmlns:p188="http://schemas.microsoft.com/office/powerpoint/2018/8/main" r:id="rId2"/>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199" y="198438"/>
            <a:ext cx="8229600" cy="639762"/>
          </a:xfrm>
        </p:spPr>
        <p:txBody>
          <a:bodyPr>
            <a:normAutofit fontScale="90000"/>
          </a:bodyPr>
          <a:lstStyle/>
          <a:p>
            <a:r>
              <a:rPr lang="en-US" dirty="0"/>
              <a:t>Prostate Cancer Screening</a:t>
            </a:r>
          </a:p>
        </p:txBody>
      </p:sp>
      <p:pic>
        <p:nvPicPr>
          <p:cNvPr id="5" name="Content Placeholder 4">
            <a:extLst>
              <a:ext uri="{FF2B5EF4-FFF2-40B4-BE49-F238E27FC236}">
                <a16:creationId xmlns:a16="http://schemas.microsoft.com/office/drawing/2014/main" id="{29FAC71D-10D5-4960-975D-2851F9C3F5D7}"/>
              </a:ext>
            </a:extLst>
          </p:cNvPr>
          <p:cNvPicPr>
            <a:picLocks noGrp="1" noChangeAspect="1"/>
          </p:cNvPicPr>
          <p:nvPr>
            <p:ph idx="1"/>
          </p:nvPr>
        </p:nvPicPr>
        <p:blipFill>
          <a:blip r:embed="rId2"/>
          <a:stretch>
            <a:fillRect/>
          </a:stretch>
        </p:blipFill>
        <p:spPr>
          <a:xfrm>
            <a:off x="457198" y="838200"/>
            <a:ext cx="8229601" cy="528342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F833-F8E9-F45A-D989-900D5842946C}"/>
              </a:ext>
            </a:extLst>
          </p:cNvPr>
          <p:cNvSpPr>
            <a:spLocks noGrp="1"/>
          </p:cNvSpPr>
          <p:nvPr>
            <p:ph type="title"/>
          </p:nvPr>
        </p:nvSpPr>
        <p:spPr/>
        <p:txBody>
          <a:bodyPr/>
          <a:lstStyle/>
          <a:p>
            <a:pPr algn="ctr"/>
            <a:r>
              <a:rPr lang="en-US" dirty="0"/>
              <a:t>Colorectal Cancer Screening</a:t>
            </a:r>
          </a:p>
        </p:txBody>
      </p:sp>
      <p:pic>
        <p:nvPicPr>
          <p:cNvPr id="5" name="Content Placeholder 4">
            <a:extLst>
              <a:ext uri="{FF2B5EF4-FFF2-40B4-BE49-F238E27FC236}">
                <a16:creationId xmlns:a16="http://schemas.microsoft.com/office/drawing/2014/main" id="{F34C0503-F23F-7740-14DC-092ADF23B164}"/>
              </a:ext>
            </a:extLst>
          </p:cNvPr>
          <p:cNvPicPr>
            <a:picLocks noGrp="1" noChangeAspect="1"/>
          </p:cNvPicPr>
          <p:nvPr>
            <p:ph idx="1"/>
          </p:nvPr>
        </p:nvPicPr>
        <p:blipFill>
          <a:blip r:embed="rId2"/>
          <a:stretch>
            <a:fillRect/>
          </a:stretch>
        </p:blipFill>
        <p:spPr>
          <a:xfrm>
            <a:off x="678113" y="2507863"/>
            <a:ext cx="7787774" cy="2700715"/>
          </a:xfrm>
        </p:spPr>
      </p:pic>
    </p:spTree>
    <p:extLst>
      <p:ext uri="{BB962C8B-B14F-4D97-AF65-F5344CB8AC3E}">
        <p14:creationId xmlns:p14="http://schemas.microsoft.com/office/powerpoint/2010/main" val="1376400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Other HIV Recommendations</a:t>
            </a:r>
          </a:p>
        </p:txBody>
      </p:sp>
      <p:sp>
        <p:nvSpPr>
          <p:cNvPr id="3" name="Content Placeholder 2"/>
          <p:cNvSpPr>
            <a:spLocks noGrp="1"/>
          </p:cNvSpPr>
          <p:nvPr>
            <p:ph idx="1"/>
          </p:nvPr>
        </p:nvSpPr>
        <p:spPr/>
        <p:txBody>
          <a:bodyPr/>
          <a:lstStyle/>
          <a:p>
            <a:r>
              <a:rPr lang="en-US" dirty="0"/>
              <a:t>Annual </a:t>
            </a:r>
            <a:r>
              <a:rPr lang="en-US" dirty="0" err="1"/>
              <a:t>ophtho</a:t>
            </a:r>
            <a:r>
              <a:rPr lang="en-US" dirty="0"/>
              <a:t> screening for CD4 &lt;50</a:t>
            </a:r>
          </a:p>
          <a:p>
            <a:r>
              <a:rPr lang="en-US" dirty="0"/>
              <a:t>Dental evaluations every 6 months</a:t>
            </a:r>
          </a:p>
          <a:p>
            <a:r>
              <a:rPr lang="en-US" dirty="0"/>
              <a:t>Annual screening for depression (PHQ-2)</a:t>
            </a:r>
          </a:p>
          <a:p>
            <a:r>
              <a:rPr lang="en-US" dirty="0"/>
              <a:t>Viral hepatitis screening if abnormal LFTs in someone nonimmune, or persistent risk factors / repeated exposure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6151-01F6-4D0C-9E25-51DE1709E90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5864D14-A1C6-4845-89B6-F047CA5A2B3D}"/>
              </a:ext>
            </a:extLst>
          </p:cNvPr>
          <p:cNvSpPr>
            <a:spLocks noGrp="1"/>
          </p:cNvSpPr>
          <p:nvPr>
            <p:ph sz="half" idx="1"/>
          </p:nvPr>
        </p:nvSpPr>
        <p:spPr>
          <a:xfrm>
            <a:off x="457200" y="1600200"/>
            <a:ext cx="8229600" cy="4525963"/>
          </a:xfrm>
        </p:spPr>
        <p:txBody>
          <a:bodyPr>
            <a:normAutofit/>
          </a:bodyPr>
          <a:lstStyle/>
          <a:p>
            <a:pPr marL="0" indent="0">
              <a:buNone/>
            </a:pPr>
            <a:r>
              <a:rPr lang="en-US" sz="3200" dirty="0"/>
              <a:t>Upon completion of this course, the participant will be able to:</a:t>
            </a:r>
          </a:p>
          <a:p>
            <a:r>
              <a:rPr lang="en-US" sz="3200" dirty="0"/>
              <a:t>Describe required screenings to initiate primary care for an individual with HIV</a:t>
            </a:r>
          </a:p>
          <a:p>
            <a:r>
              <a:rPr lang="en-US" sz="3200" dirty="0"/>
              <a:t>Describe routine tests to optimize care for patients with HIV</a:t>
            </a:r>
          </a:p>
          <a:p>
            <a:r>
              <a:rPr lang="en-US" sz="3200" dirty="0"/>
              <a:t>Describe preventive medical screening for patients with HIV</a:t>
            </a:r>
          </a:p>
        </p:txBody>
      </p:sp>
      <p:sp>
        <p:nvSpPr>
          <p:cNvPr id="5" name="Footer Placeholder 4">
            <a:extLst>
              <a:ext uri="{FF2B5EF4-FFF2-40B4-BE49-F238E27FC236}">
                <a16:creationId xmlns:a16="http://schemas.microsoft.com/office/drawing/2014/main" id="{DB57C91C-D7CA-4DB5-B547-5438E23BD21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9D6980E-10AF-4A8D-AFA4-030B10E7C22D}"/>
              </a:ext>
            </a:extLst>
          </p:cNvPr>
          <p:cNvSpPr>
            <a:spLocks noGrp="1"/>
          </p:cNvSpPr>
          <p:nvPr>
            <p:ph type="sldNum" sz="quarter" idx="12"/>
          </p:nvPr>
        </p:nvSpPr>
        <p:spPr/>
        <p:txBody>
          <a:bodyPr/>
          <a:lstStyle/>
          <a:p>
            <a:pPr>
              <a:defRPr/>
            </a:pPr>
            <a:fld id="{DEF5B0F6-9F81-44C9-AEB5-8F2734776804}" type="slidenum">
              <a:rPr lang="en-US" smtClean="0"/>
              <a:pPr>
                <a:defRPr/>
              </a:pPr>
              <a:t>7</a:t>
            </a:fld>
            <a:endParaRPr lang="en-US"/>
          </a:p>
        </p:txBody>
      </p:sp>
    </p:spTree>
    <p:extLst>
      <p:ext uri="{BB962C8B-B14F-4D97-AF65-F5344CB8AC3E}">
        <p14:creationId xmlns:p14="http://schemas.microsoft.com/office/powerpoint/2010/main" val="609836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p:cNvPicPr>
            <a:picLocks noGrp="1" noChangeAspect="1" noChangeArrowheads="1"/>
          </p:cNvPicPr>
          <p:nvPr>
            <p:ph/>
          </p:nvPr>
        </p:nvPicPr>
        <p:blipFill>
          <a:blip r:embed="rId2" cstate="print"/>
          <a:srcRect/>
          <a:stretch>
            <a:fillRect/>
          </a:stretch>
        </p:blipFill>
        <p:spPr>
          <a:xfrm>
            <a:off x="990600" y="742950"/>
            <a:ext cx="7162800" cy="5372100"/>
          </a:xfrm>
        </p:spPr>
      </p:pic>
      <p:sp>
        <p:nvSpPr>
          <p:cNvPr id="95235" name="Text Box 6"/>
          <p:cNvSpPr txBox="1">
            <a:spLocks noChangeArrowheads="1"/>
          </p:cNvSpPr>
          <p:nvPr/>
        </p:nvSpPr>
        <p:spPr bwMode="auto">
          <a:xfrm>
            <a:off x="3352800" y="228600"/>
            <a:ext cx="2438400" cy="366713"/>
          </a:xfrm>
          <a:prstGeom prst="rect">
            <a:avLst/>
          </a:prstGeom>
          <a:noFill/>
          <a:ln w="9525">
            <a:noFill/>
            <a:miter lim="800000"/>
            <a:headEnd/>
            <a:tailEnd/>
          </a:ln>
          <a:effectLst/>
        </p:spPr>
        <p:txBody>
          <a:bodyPr>
            <a:spAutoFit/>
          </a:bodyPr>
          <a:lstStyle/>
          <a:p>
            <a:pPr algn="ctr">
              <a:spcBef>
                <a:spcPct val="50000"/>
              </a:spcBef>
            </a:pPr>
            <a:r>
              <a:rPr lang="en-US" altLang="en-US" dirty="0"/>
              <a:t>The End!</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MidAtlantic AIDS Education and Training Center - Contact Information</a:t>
            </a:r>
          </a:p>
        </p:txBody>
      </p:sp>
      <p:sp>
        <p:nvSpPr>
          <p:cNvPr id="3" name="Content Placeholder 2"/>
          <p:cNvSpPr>
            <a:spLocks noGrp="1"/>
          </p:cNvSpPr>
          <p:nvPr>
            <p:ph sz="half" idx="1"/>
          </p:nvPr>
        </p:nvSpPr>
        <p:spPr/>
        <p:txBody>
          <a:bodyPr>
            <a:normAutofit/>
          </a:bodyPr>
          <a:lstStyle/>
          <a:p>
            <a:pPr marL="0" indent="0">
              <a:spcBef>
                <a:spcPts val="0"/>
              </a:spcBef>
              <a:buNone/>
            </a:pPr>
            <a:r>
              <a:rPr lang="en-US" sz="2000" b="1" dirty="0">
                <a:solidFill>
                  <a:srgbClr val="25408F"/>
                </a:solidFill>
              </a:rPr>
              <a:t>Regional Partner</a:t>
            </a:r>
            <a:r>
              <a:rPr lang="en-US" sz="2000" dirty="0">
                <a:solidFill>
                  <a:srgbClr val="25408F"/>
                </a:solidFill>
              </a:rPr>
              <a:t>:</a:t>
            </a:r>
          </a:p>
          <a:p>
            <a:pPr marL="0" indent="0">
              <a:spcBef>
                <a:spcPts val="0"/>
              </a:spcBef>
              <a:buNone/>
            </a:pPr>
            <a:r>
              <a:rPr lang="en-US" sz="2000" b="1" dirty="0"/>
              <a:t>Howard University</a:t>
            </a:r>
          </a:p>
          <a:p>
            <a:pPr marL="0" indent="0">
              <a:spcBef>
                <a:spcPts val="0"/>
              </a:spcBef>
              <a:buNone/>
            </a:pPr>
            <a:endParaRPr lang="en-US" sz="1400" b="1" u="sng" dirty="0"/>
          </a:p>
          <a:p>
            <a:pPr marL="0" indent="0">
              <a:spcBef>
                <a:spcPts val="0"/>
              </a:spcBef>
              <a:buNone/>
            </a:pPr>
            <a:r>
              <a:rPr lang="en-US" sz="1400" b="1" u="sng" dirty="0"/>
              <a:t>Rodney Lewis Jr.-Program Coordinator</a:t>
            </a:r>
          </a:p>
          <a:p>
            <a:pPr marL="0" indent="0">
              <a:spcBef>
                <a:spcPts val="0"/>
              </a:spcBef>
              <a:buNone/>
            </a:pPr>
            <a:r>
              <a:rPr lang="en-US" sz="1400" b="1" u="sng" dirty="0"/>
              <a:t>Anthony Green- Sr. Training Coordinator</a:t>
            </a:r>
          </a:p>
          <a:p>
            <a:pPr marL="0" indent="0">
              <a:spcBef>
                <a:spcPts val="0"/>
              </a:spcBef>
              <a:buNone/>
            </a:pPr>
            <a:r>
              <a:rPr lang="en-US" sz="1400" b="1" u="sng" dirty="0"/>
              <a:t>Stacy White- Administrative Coordinator</a:t>
            </a:r>
          </a:p>
          <a:p>
            <a:pPr marL="0" indent="0">
              <a:spcBef>
                <a:spcPts val="0"/>
              </a:spcBef>
              <a:buNone/>
            </a:pPr>
            <a:r>
              <a:rPr lang="en-US" sz="2000" dirty="0"/>
              <a:t>2300 4</a:t>
            </a:r>
            <a:r>
              <a:rPr lang="en-US" sz="2000" baseline="30000" dirty="0"/>
              <a:t>th</a:t>
            </a:r>
            <a:r>
              <a:rPr lang="en-US" sz="2000" dirty="0"/>
              <a:t> Street NW</a:t>
            </a:r>
          </a:p>
          <a:p>
            <a:pPr marL="0" indent="0">
              <a:spcBef>
                <a:spcPts val="0"/>
              </a:spcBef>
              <a:buNone/>
            </a:pPr>
            <a:r>
              <a:rPr lang="en-US" sz="2000" dirty="0"/>
              <a:t>Washington, DC 20059</a:t>
            </a:r>
          </a:p>
          <a:p>
            <a:pPr marL="0" indent="0">
              <a:spcBef>
                <a:spcPts val="0"/>
              </a:spcBef>
              <a:buNone/>
            </a:pPr>
            <a:r>
              <a:rPr lang="en-US" sz="2000" dirty="0"/>
              <a:t>(202) 806-0222</a:t>
            </a:r>
          </a:p>
          <a:p>
            <a:pPr marL="0" indent="0">
              <a:spcBef>
                <a:spcPts val="0"/>
              </a:spcBef>
              <a:buNone/>
            </a:pPr>
            <a:endParaRPr lang="en-US" sz="2000" dirty="0"/>
          </a:p>
        </p:txBody>
      </p:sp>
      <p:sp>
        <p:nvSpPr>
          <p:cNvPr id="4" name="Content Placeholder 3"/>
          <p:cNvSpPr>
            <a:spLocks noGrp="1"/>
          </p:cNvSpPr>
          <p:nvPr>
            <p:ph sz="half" idx="2"/>
          </p:nvPr>
        </p:nvSpPr>
        <p:spPr/>
        <p:txBody>
          <a:bodyPr>
            <a:noAutofit/>
          </a:bodyPr>
          <a:lstStyle/>
          <a:p>
            <a:pPr marL="0" indent="0">
              <a:spcBef>
                <a:spcPts val="0"/>
              </a:spcBef>
              <a:buNone/>
            </a:pPr>
            <a:r>
              <a:rPr lang="en-US" sz="2000" b="1" dirty="0">
                <a:solidFill>
                  <a:srgbClr val="25408F"/>
                </a:solidFill>
              </a:rPr>
              <a:t>Headquarters:</a:t>
            </a:r>
          </a:p>
          <a:p>
            <a:pPr marL="0" indent="0">
              <a:spcBef>
                <a:spcPts val="0"/>
              </a:spcBef>
              <a:buNone/>
            </a:pPr>
            <a:r>
              <a:rPr lang="en-US" sz="2000" dirty="0"/>
              <a:t>MidAtlantic AIDS Education and Training Center </a:t>
            </a:r>
          </a:p>
          <a:p>
            <a:pPr marL="0" indent="0">
              <a:spcBef>
                <a:spcPts val="0"/>
              </a:spcBef>
              <a:buNone/>
            </a:pPr>
            <a:r>
              <a:rPr lang="en-US" sz="2000" dirty="0"/>
              <a:t>Department of Infectious Diseases and Microbiology,</a:t>
            </a:r>
          </a:p>
          <a:p>
            <a:pPr marL="0" indent="0">
              <a:spcBef>
                <a:spcPts val="0"/>
              </a:spcBef>
              <a:buNone/>
            </a:pPr>
            <a:r>
              <a:rPr lang="en-US" sz="2000" dirty="0"/>
              <a:t>School of Public Health,</a:t>
            </a:r>
          </a:p>
          <a:p>
            <a:pPr marL="0" indent="0">
              <a:spcBef>
                <a:spcPts val="0"/>
              </a:spcBef>
              <a:buNone/>
            </a:pPr>
            <a:r>
              <a:rPr lang="en-US" sz="2000" dirty="0"/>
              <a:t>University of Pittsburgh</a:t>
            </a:r>
          </a:p>
          <a:p>
            <a:pPr marL="0" indent="0">
              <a:spcBef>
                <a:spcPts val="0"/>
              </a:spcBef>
              <a:buNone/>
            </a:pPr>
            <a:r>
              <a:rPr lang="en-US" sz="2000" dirty="0"/>
              <a:t>412-624-1895</a:t>
            </a:r>
          </a:p>
          <a:p>
            <a:pPr marL="0" indent="0">
              <a:spcBef>
                <a:spcPts val="0"/>
              </a:spcBef>
              <a:buNone/>
            </a:pPr>
            <a:r>
              <a:rPr lang="en-US" sz="2000" dirty="0">
                <a:hlinkClick r:id="rId4"/>
              </a:rPr>
              <a:t>maaetc@pitt.edu</a:t>
            </a:r>
            <a:r>
              <a:rPr lang="en-US" sz="2000" dirty="0"/>
              <a:t> </a:t>
            </a:r>
          </a:p>
          <a:p>
            <a:pPr marL="0" indent="0">
              <a:spcBef>
                <a:spcPts val="0"/>
              </a:spcBef>
              <a:buNone/>
            </a:pPr>
            <a:r>
              <a:rPr lang="en-US" sz="2000" dirty="0">
                <a:hlinkClick r:id="rId5"/>
              </a:rPr>
              <a:t>www.maaetc.org</a:t>
            </a:r>
            <a:r>
              <a:rPr lang="en-US" sz="2000" dirty="0"/>
              <a:t> </a:t>
            </a:r>
          </a:p>
          <a:p>
            <a:pPr>
              <a:spcBef>
                <a:spcPts val="0"/>
              </a:spcBef>
            </a:pPr>
            <a:endParaRPr lang="en-US" sz="2000" dirty="0"/>
          </a:p>
          <a:p>
            <a:pPr>
              <a:spcBef>
                <a:spcPts val="0"/>
              </a:spcBef>
            </a:pPr>
            <a:endParaRPr lang="en-US" sz="2000" dirty="0"/>
          </a:p>
          <a:p>
            <a:pPr marL="0" indent="0">
              <a:spcBef>
                <a:spcPts val="0"/>
              </a:spcBef>
              <a:buNone/>
            </a:pPr>
            <a:r>
              <a:rPr lang="en-US" sz="1200" dirty="0"/>
              <a:t>Linda Rose Frank, PHD, MSN, ACRN, FAAN</a:t>
            </a:r>
          </a:p>
          <a:p>
            <a:pPr marL="0" indent="0">
              <a:spcBef>
                <a:spcPts val="0"/>
              </a:spcBef>
              <a:buNone/>
            </a:pPr>
            <a:r>
              <a:rPr lang="en-US" sz="1200" dirty="0"/>
              <a:t>Principal Investigator and Program Director</a:t>
            </a:r>
          </a:p>
          <a:p>
            <a:pPr marL="0" indent="0">
              <a:spcBef>
                <a:spcPts val="0"/>
              </a:spcBef>
              <a:buNone/>
            </a:pPr>
            <a:r>
              <a:rPr lang="en-US" sz="1200" dirty="0"/>
              <a:t>Professor of Public Health, Medicine &amp; Nursing</a:t>
            </a:r>
          </a:p>
          <a:p>
            <a:pPr marL="0" indent="0">
              <a:spcBef>
                <a:spcPts val="0"/>
              </a:spcBef>
              <a:buNone/>
            </a:pPr>
            <a:r>
              <a:rPr lang="en-US" sz="1200" dirty="0"/>
              <a:t>University of Pittsburgh</a:t>
            </a:r>
          </a:p>
        </p:txBody>
      </p:sp>
    </p:spTree>
    <p:custDataLst>
      <p:tags r:id="rId1"/>
    </p:custDataLst>
    <p:extLst>
      <p:ext uri="{BB962C8B-B14F-4D97-AF65-F5344CB8AC3E}">
        <p14:creationId xmlns:p14="http://schemas.microsoft.com/office/powerpoint/2010/main" val="784157763"/>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a:t>Primary Care Guidelines for Management of HIV</a:t>
            </a:r>
          </a:p>
        </p:txBody>
      </p:sp>
      <p:sp>
        <p:nvSpPr>
          <p:cNvPr id="14338" name="Content Placeholder 2"/>
          <p:cNvSpPr>
            <a:spLocks noGrp="1"/>
          </p:cNvSpPr>
          <p:nvPr>
            <p:ph idx="1"/>
          </p:nvPr>
        </p:nvSpPr>
        <p:spPr/>
        <p:txBody>
          <a:bodyPr/>
          <a:lstStyle/>
          <a:p>
            <a:r>
              <a:rPr lang="en-US" dirty="0"/>
              <a:t>Updated guidelines from IDSA and HIVMA updated in 2020</a:t>
            </a:r>
          </a:p>
          <a:p>
            <a:r>
              <a:rPr lang="en-US" dirty="0"/>
              <a:t>As patients live longer, healthier lives on ARV, need to concentrate on age- and sex- related health problems as well</a:t>
            </a:r>
          </a:p>
          <a:p>
            <a:r>
              <a:rPr lang="en-US" dirty="0"/>
              <a:t>New guidelines incorporate both HIV specific care as well as age related care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3FA54-875D-4F61-A6B2-F6C2000DB0BA}"/>
              </a:ext>
            </a:extLst>
          </p:cNvPr>
          <p:cNvPicPr>
            <a:picLocks noChangeAspect="1"/>
          </p:cNvPicPr>
          <p:nvPr/>
        </p:nvPicPr>
        <p:blipFill>
          <a:blip r:embed="rId2"/>
          <a:stretch>
            <a:fillRect/>
          </a:stretch>
        </p:blipFill>
        <p:spPr>
          <a:xfrm>
            <a:off x="180304" y="1960123"/>
            <a:ext cx="8783392" cy="293775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0205-complia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10361</TotalTime>
  <Words>3771</Words>
  <Application>Microsoft Office PowerPoint</Application>
  <PresentationFormat>On-screen Show (4:3)</PresentationFormat>
  <Paragraphs>376</Paragraphs>
  <Slides>71</Slides>
  <Notes>3</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71</vt:i4>
      </vt:variant>
    </vt:vector>
  </HeadingPairs>
  <TitlesOfParts>
    <vt:vector size="84" baseType="lpstr">
      <vt:lpstr>Arial</vt:lpstr>
      <vt:lpstr>Calibri</vt:lpstr>
      <vt:lpstr>Calibri-Light</vt:lpstr>
      <vt:lpstr>Google Sans</vt:lpstr>
      <vt:lpstr>Merriweather</vt:lpstr>
      <vt:lpstr>Merriweather Sans</vt:lpstr>
      <vt:lpstr>Nunito</vt:lpstr>
      <vt:lpstr>Open Sans</vt:lpstr>
      <vt:lpstr>OTNEJMScalaSansLF</vt:lpstr>
      <vt:lpstr>OTNEJMScalaSansLF-Bold</vt:lpstr>
      <vt:lpstr>Roboto</vt:lpstr>
      <vt:lpstr>Source Sans Pro</vt:lpstr>
      <vt:lpstr>200205-compliant</vt:lpstr>
      <vt:lpstr>HIV Primary Care Guidelines</vt:lpstr>
      <vt:lpstr>Acknowledgement</vt:lpstr>
      <vt:lpstr>Disclaimer</vt:lpstr>
      <vt:lpstr>Planning Disclosure</vt:lpstr>
      <vt:lpstr>Speaker Disclosure</vt:lpstr>
      <vt:lpstr>Needs</vt:lpstr>
      <vt:lpstr>Objectives</vt:lpstr>
      <vt:lpstr>Primary Care Guidelines for Management of HIV</vt:lpstr>
      <vt:lpstr>PowerPoint Presentation</vt:lpstr>
      <vt:lpstr>PowerPoint Presentation</vt:lpstr>
      <vt:lpstr>Upon Initiation of Care</vt:lpstr>
      <vt:lpstr>Past Medical History</vt:lpstr>
      <vt:lpstr>Social History</vt:lpstr>
      <vt:lpstr>Physical Exam</vt:lpstr>
      <vt:lpstr>Upon Initiation of Care</vt:lpstr>
      <vt:lpstr>Labs (continued)</vt:lpstr>
      <vt:lpstr>STD screening (upon initiation)</vt:lpstr>
      <vt:lpstr>Latent TB</vt:lpstr>
      <vt:lpstr>Testing for Latent TB</vt:lpstr>
      <vt:lpstr>Positive TB test</vt:lpstr>
      <vt:lpstr>Upon Initiation of Care</vt:lpstr>
      <vt:lpstr>Schedule of Care</vt:lpstr>
      <vt:lpstr>Schedule of Care</vt:lpstr>
      <vt:lpstr>Schedule of Care</vt:lpstr>
      <vt:lpstr>Vaccinations</vt:lpstr>
      <vt:lpstr>Influenza Vaccination</vt:lpstr>
      <vt:lpstr>Influenza Vaccination</vt:lpstr>
      <vt:lpstr>PowerPoint Presentation</vt:lpstr>
      <vt:lpstr>PowerPoint Presentation</vt:lpstr>
      <vt:lpstr>PCV20</vt:lpstr>
      <vt:lpstr>Hepatitis Vaccinations</vt:lpstr>
      <vt:lpstr>Hepatitis Vaccinations</vt:lpstr>
      <vt:lpstr>PowerPoint Presentation</vt:lpstr>
      <vt:lpstr>Hepatitis B</vt:lpstr>
      <vt:lpstr>Varicella Vaccination</vt:lpstr>
      <vt:lpstr>Shingles Vaccination</vt:lpstr>
      <vt:lpstr>Shingles Vaccine</vt:lpstr>
      <vt:lpstr>HPV vaccine</vt:lpstr>
      <vt:lpstr>Meningitis Vaccination</vt:lpstr>
      <vt:lpstr>CDC/ACIP Guidelines for Adult Immunizations – Patients with HIV</vt:lpstr>
      <vt:lpstr>PowerPoint Presentation</vt:lpstr>
      <vt:lpstr>Mpox Vaccination</vt:lpstr>
      <vt:lpstr>RSV vaccine</vt:lpstr>
      <vt:lpstr>Women's Issues</vt:lpstr>
      <vt:lpstr>Mammogram Guidelines</vt:lpstr>
      <vt:lpstr>Pregnancy</vt:lpstr>
      <vt:lpstr>USPSTF Cervical Cancer Screening (non-HIV)</vt:lpstr>
      <vt:lpstr>Cervical Pap Smear</vt:lpstr>
      <vt:lpstr>NY State AIDS Institute Medical Care Criteria Committee, March 2024</vt:lpstr>
      <vt:lpstr>Metabolic Complications 1</vt:lpstr>
      <vt:lpstr>ASCVD Risk Calculator</vt:lpstr>
      <vt:lpstr>Statin Therapy – New Recommendations</vt:lpstr>
      <vt:lpstr>PowerPoint Presentation</vt:lpstr>
      <vt:lpstr>Metabolic Complications 2</vt:lpstr>
      <vt:lpstr>Optimizing Adherence</vt:lpstr>
      <vt:lpstr>Renal Function 1</vt:lpstr>
      <vt:lpstr>Renal Function 2</vt:lpstr>
      <vt:lpstr>STD Screening</vt:lpstr>
      <vt:lpstr>Anal Pap Smear</vt:lpstr>
      <vt:lpstr>Abnormal Lesion - Prevalence</vt:lpstr>
      <vt:lpstr>PowerPoint Presentation</vt:lpstr>
      <vt:lpstr>Anal Pap Smear - Anatomy</vt:lpstr>
      <vt:lpstr>Anal Pap Smear</vt:lpstr>
      <vt:lpstr>PowerPoint Presentation</vt:lpstr>
      <vt:lpstr>PowerPoint Presentation</vt:lpstr>
      <vt:lpstr>Transgender and Gender Diverse Populations</vt:lpstr>
      <vt:lpstr>Prostate Cancer Screening</vt:lpstr>
      <vt:lpstr>Colorectal Cancer Screening</vt:lpstr>
      <vt:lpstr>Other HIV Recommendations</vt:lpstr>
      <vt:lpstr>PowerPoint Presentation</vt:lpstr>
      <vt:lpstr>MidAtlantic AIDS Education and Training Center -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White, Stacy</cp:lastModifiedBy>
  <cp:revision>121</cp:revision>
  <cp:lastPrinted>2016-03-04T19:52:19Z</cp:lastPrinted>
  <dcterms:created xsi:type="dcterms:W3CDTF">1601-01-01T00:00:00Z</dcterms:created>
  <dcterms:modified xsi:type="dcterms:W3CDTF">2025-03-21T14:03:10Z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